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5"/>
  </p:notesMasterIdLst>
  <p:sldIdLst>
    <p:sldId id="258" r:id="rId5"/>
    <p:sldId id="312" r:id="rId6"/>
    <p:sldId id="317" r:id="rId7"/>
    <p:sldId id="319" r:id="rId8"/>
    <p:sldId id="315" r:id="rId9"/>
    <p:sldId id="323" r:id="rId10"/>
    <p:sldId id="314" r:id="rId11"/>
    <p:sldId id="324" r:id="rId12"/>
    <p:sldId id="262" r:id="rId13"/>
    <p:sldId id="318" r:id="rId14"/>
  </p:sldIdLst>
  <p:sldSz cx="12192000" cy="6858000"/>
  <p:notesSz cx="6858000" cy="9144000"/>
  <p:embeddedFontLst>
    <p:embeddedFont>
      <p:font typeface="Inter" panose="02000503000000020004" pitchFamily="50" charset="0"/>
      <p:regular r:id="rId16"/>
      <p:bold r:id="rId17"/>
      <p:italic r:id="rId18"/>
      <p:boldItalic r:id="rId19"/>
    </p:embeddedFont>
    <p:embeddedFont>
      <p:font typeface="Inter Black" panose="02000A03000000020004" pitchFamily="50" charset="0"/>
      <p:bold r:id="rId20"/>
      <p:boldItalic r:id="rId21"/>
    </p:embeddedFont>
    <p:embeddedFont>
      <p:font typeface="Inter Medium" panose="02000603000000020004" pitchFamily="50" charset="0"/>
      <p:regular r:id="rId22"/>
      <p:italic r:id="rId23"/>
    </p:embeddedFont>
    <p:embeddedFont>
      <p:font typeface="Inter Semi Bold" panose="02000703000000020004" pitchFamily="50" charset="0"/>
      <p:regular r:id="rId24"/>
      <p:bold r:id="rId25"/>
      <p:boldItalic r:id="rId26"/>
    </p:embeddedFont>
    <p:embeddedFont>
      <p:font typeface="Segoe UI" panose="020B0502040204020203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0F32"/>
    <a:srgbClr val="5294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E010F1-8D46-3ACD-F03E-1D54288FA26C}" v="1" dt="2024-03-04T04:14:38.048"/>
    <p1510:client id="{2802DD38-BF19-F805-DDFD-C4D6B065A50A}" v="339" dt="2024-03-04T05:53:37.081"/>
    <p1510:client id="{448E6093-267C-F80B-6850-F1A9C37B092D}" v="508" dt="2024-03-04T04:48:38.138"/>
    <p1510:client id="{4852BE31-45CB-45C9-B244-F72066A60320}" v="3" dt="2024-03-04T23:44:00.066"/>
    <p1510:client id="{54955966-5DFA-4970-A74B-99A049222123}" v="3" dt="2024-03-04T16:36:01.231"/>
    <p1510:client id="{758117F2-3756-F7B6-05B9-206335AFBD96}" v="21" dt="2024-03-04T05:30:51.268"/>
    <p1510:client id="{875A2593-8E86-49D9-B0E5-7658F37F3483}" v="5" dt="2024-03-04T05:17:16.093"/>
    <p1510:client id="{90E77BB4-1AB6-4E58-958A-A563EA407C35}" v="406" dt="2024-03-04T05:47:22.132"/>
    <p1510:client id="{B6F8526A-61CD-44E3-814A-89F718856CE6}" v="164" dt="2024-03-04T04:00:11.567"/>
    <p1510:client id="{D605AE9E-4B2F-364B-6A61-0192A9C37405}" v="164" dt="2024-03-04T02:39:30.685"/>
    <p1510:client id="{D829895C-FD04-4496-83E1-C44F79849F67}" v="34" dt="2024-03-04T06:02:46.257"/>
    <p1510:client id="{FC4DBE5F-9603-6290-F2BF-DAA879D729FF}" v="120" dt="2024-03-04T01:47:14.2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cwuwildcat-my.sharepoint.com/personal/liwenb_cwu_edu/Documents/Microsoft%20Teams%20Chat%20Files/SURC%20Kitchen%20usage%20October%2023%20-%20w.%20cos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cwuwildcat-my.sharepoint.com/personal/liwenb_cwu_edu/Documents/Microsoft%20Teams%20Chat%20Files/SURC%20Kitchen%20usage%20October%2023%20-%20w.%20cos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Amount (%)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1CA-447E-B875-09FC33FB21A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1CA-447E-B875-09FC33FB21AA}"/>
              </c:ext>
            </c:extLst>
          </c:dPt>
          <c:cat>
            <c:strRef>
              <c:f>'[SURC Kitchen usage October 23 - w. cost.xlsx]item only'!$O$2:$O$3</c:f>
              <c:strCache>
                <c:ptCount val="2"/>
                <c:pt idx="0">
                  <c:v>Amount of Food Delivered</c:v>
                </c:pt>
                <c:pt idx="1">
                  <c:v>Amount of Food Wasted</c:v>
                </c:pt>
              </c:strCache>
            </c:strRef>
          </c:cat>
          <c:val>
            <c:numRef>
              <c:f>'[SURC Kitchen usage October 23 - w. cost.xlsx]item only'!$P$2:$P$3</c:f>
              <c:numCache>
                <c:formatCode>General</c:formatCode>
                <c:ptCount val="2"/>
                <c:pt idx="0" formatCode="#,##0">
                  <c:v>100</c:v>
                </c:pt>
                <c:pt idx="1">
                  <c:v>32.771535580524343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1CA-447E-B875-09FC33FB21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Price ($)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cat>
            <c:strRef>
              <c:f>'[SURC Kitchen usage October 23 - w. cost.xlsx]item only'!$O$2:$O$3</c:f>
              <c:strCache>
                <c:ptCount val="2"/>
                <c:pt idx="0">
                  <c:v>Price of Food Delivered</c:v>
                </c:pt>
                <c:pt idx="1">
                  <c:v>Price of Food Wasted</c:v>
                </c:pt>
              </c:strCache>
            </c:strRef>
          </c:cat>
          <c:val>
            <c:numRef>
              <c:f>'[SURC Kitchen usage October 23 - w. cost.xlsx]item only'!$P$2:$P$3</c:f>
            </c:numRef>
          </c:val>
          <c:extLst>
            <c:ext xmlns:c16="http://schemas.microsoft.com/office/drawing/2014/chart" uri="{C3380CC4-5D6E-409C-BE32-E72D297353CC}">
              <c16:uniqueId val="{00000000-9C6A-4F6E-9A24-4B6BCCB932E7}"/>
            </c:ext>
          </c:extLst>
        </c:ser>
        <c:ser>
          <c:idx val="1"/>
          <c:order val="1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9C6A-4F6E-9A24-4B6BCCB932E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9C6A-4F6E-9A24-4B6BCCB932E7}"/>
              </c:ext>
            </c:extLst>
          </c:dPt>
          <c:cat>
            <c:strRef>
              <c:f>'[SURC Kitchen usage October 23 - w. cost.xlsx]item only'!$O$2:$O$3</c:f>
              <c:strCache>
                <c:ptCount val="2"/>
                <c:pt idx="0">
                  <c:v>Price of Food Delivered</c:v>
                </c:pt>
                <c:pt idx="1">
                  <c:v>Price of Food Wasted</c:v>
                </c:pt>
              </c:strCache>
            </c:strRef>
          </c:cat>
          <c:val>
            <c:numRef>
              <c:f>'[SURC Kitchen usage October 23 - w. cost.xlsx]item only'!$Q$2:$Q$3</c:f>
              <c:numCache>
                <c:formatCode>_("$"* #,##0.00_);_("$"* \(#,##0.00\);_("$"* "-"??_);_(@_)</c:formatCode>
                <c:ptCount val="2"/>
                <c:pt idx="0">
                  <c:v>28875</c:v>
                </c:pt>
                <c:pt idx="1">
                  <c:v>9468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C6A-4F6E-9A24-4B6BCCB932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5CE93E-F866-4E55-9323-47046C402DB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B5FF790-5209-4B9D-8E4B-6A0769E510A6}">
      <dgm:prSet/>
      <dgm:spPr/>
      <dgm:t>
        <a:bodyPr/>
        <a:lstStyle/>
        <a:p>
          <a:r>
            <a:rPr lang="en-US"/>
            <a:t>Initial cost of installation $280k</a:t>
          </a:r>
        </a:p>
      </dgm:t>
    </dgm:pt>
    <dgm:pt modelId="{11589933-A4A3-4801-8972-4D82EA77C412}" type="parTrans" cxnId="{FBF15889-9DCF-4A63-8A1B-3296AF1B7575}">
      <dgm:prSet/>
      <dgm:spPr/>
      <dgm:t>
        <a:bodyPr/>
        <a:lstStyle/>
        <a:p>
          <a:endParaRPr lang="en-US"/>
        </a:p>
      </dgm:t>
    </dgm:pt>
    <dgm:pt modelId="{F2FC533D-D47F-4AE0-8DC9-6DCF9A39BC26}" type="sibTrans" cxnId="{FBF15889-9DCF-4A63-8A1B-3296AF1B7575}">
      <dgm:prSet/>
      <dgm:spPr/>
      <dgm:t>
        <a:bodyPr/>
        <a:lstStyle/>
        <a:p>
          <a:endParaRPr lang="en-US"/>
        </a:p>
      </dgm:t>
    </dgm:pt>
    <dgm:pt modelId="{9B9843FE-6728-4A03-AD1B-BA89D82A4A2E}">
      <dgm:prSet/>
      <dgm:spPr/>
      <dgm:t>
        <a:bodyPr/>
        <a:lstStyle/>
        <a:p>
          <a:r>
            <a:rPr lang="en-US"/>
            <a:t>ROI breaks even 3 years if no revenue is generated.</a:t>
          </a:r>
        </a:p>
      </dgm:t>
    </dgm:pt>
    <dgm:pt modelId="{E114166A-0F5C-4F31-AA0E-FD9B51687260}" type="parTrans" cxnId="{26072307-7585-41E0-A657-825FB86439E0}">
      <dgm:prSet/>
      <dgm:spPr/>
      <dgm:t>
        <a:bodyPr/>
        <a:lstStyle/>
        <a:p>
          <a:endParaRPr lang="en-US"/>
        </a:p>
      </dgm:t>
    </dgm:pt>
    <dgm:pt modelId="{405D8BB9-268E-4BB6-B529-CEAD177A352A}" type="sibTrans" cxnId="{26072307-7585-41E0-A657-825FB86439E0}">
      <dgm:prSet/>
      <dgm:spPr/>
      <dgm:t>
        <a:bodyPr/>
        <a:lstStyle/>
        <a:p>
          <a:endParaRPr lang="en-US"/>
        </a:p>
      </dgm:t>
    </dgm:pt>
    <dgm:pt modelId="{71B6F613-BCC9-4CEC-8DC5-50AE855D9F33}">
      <dgm:prSet/>
      <dgm:spPr/>
      <dgm:t>
        <a:bodyPr/>
        <a:lstStyle/>
        <a:p>
          <a:r>
            <a:rPr lang="en-US"/>
            <a:t>A worthwhile investment.</a:t>
          </a:r>
        </a:p>
      </dgm:t>
    </dgm:pt>
    <dgm:pt modelId="{330F3C98-17DA-449F-BEFF-33FBDBFED864}" type="parTrans" cxnId="{E62D2DDE-B2E9-4377-B921-B427F4DD319E}">
      <dgm:prSet/>
      <dgm:spPr/>
      <dgm:t>
        <a:bodyPr/>
        <a:lstStyle/>
        <a:p>
          <a:endParaRPr lang="en-US"/>
        </a:p>
      </dgm:t>
    </dgm:pt>
    <dgm:pt modelId="{E807FE4C-9EE8-48BB-8E79-1A34B1087951}" type="sibTrans" cxnId="{E62D2DDE-B2E9-4377-B921-B427F4DD319E}">
      <dgm:prSet/>
      <dgm:spPr/>
      <dgm:t>
        <a:bodyPr/>
        <a:lstStyle/>
        <a:p>
          <a:endParaRPr lang="en-US"/>
        </a:p>
      </dgm:t>
    </dgm:pt>
    <dgm:pt modelId="{387D655E-021B-4C75-A8E2-BABDBBD2E601}">
      <dgm:prSet/>
      <dgm:spPr/>
      <dgm:t>
        <a:bodyPr/>
        <a:lstStyle/>
        <a:p>
          <a:r>
            <a:rPr lang="en-US"/>
            <a:t>Becoming a greener campus</a:t>
          </a:r>
        </a:p>
      </dgm:t>
    </dgm:pt>
    <dgm:pt modelId="{4ED0E843-F16B-4E92-BB8F-5CA26C111720}" type="parTrans" cxnId="{720CF292-0AFF-486E-AB66-8228C5859B43}">
      <dgm:prSet/>
      <dgm:spPr/>
      <dgm:t>
        <a:bodyPr/>
        <a:lstStyle/>
        <a:p>
          <a:endParaRPr lang="en-US"/>
        </a:p>
      </dgm:t>
    </dgm:pt>
    <dgm:pt modelId="{ADA1BD27-84F1-45D0-986D-839B0E5DA2FF}" type="sibTrans" cxnId="{720CF292-0AFF-486E-AB66-8228C5859B43}">
      <dgm:prSet/>
      <dgm:spPr/>
      <dgm:t>
        <a:bodyPr/>
        <a:lstStyle/>
        <a:p>
          <a:endParaRPr lang="en-US"/>
        </a:p>
      </dgm:t>
    </dgm:pt>
    <dgm:pt modelId="{4396690F-38F2-4B23-9E36-D0D3A0291CE4}">
      <dgm:prSet/>
      <dgm:spPr/>
      <dgm:t>
        <a:bodyPr/>
        <a:lstStyle/>
        <a:p>
          <a:r>
            <a:rPr lang="en-US"/>
            <a:t>Help reach the 25% waste reduction goal.</a:t>
          </a:r>
        </a:p>
      </dgm:t>
    </dgm:pt>
    <dgm:pt modelId="{8313E1EA-932B-4E83-AF7A-F79CDDF7ECCB}" type="parTrans" cxnId="{316C46CE-4713-483D-ACCE-BAC840C22E66}">
      <dgm:prSet/>
      <dgm:spPr/>
      <dgm:t>
        <a:bodyPr/>
        <a:lstStyle/>
        <a:p>
          <a:endParaRPr lang="en-US"/>
        </a:p>
      </dgm:t>
    </dgm:pt>
    <dgm:pt modelId="{D593FEC0-97A5-47EF-9A5A-E9BBBAF264C0}" type="sibTrans" cxnId="{316C46CE-4713-483D-ACCE-BAC840C22E66}">
      <dgm:prSet/>
      <dgm:spPr/>
      <dgm:t>
        <a:bodyPr/>
        <a:lstStyle/>
        <a:p>
          <a:endParaRPr lang="en-US"/>
        </a:p>
      </dgm:t>
    </dgm:pt>
    <dgm:pt modelId="{AC3AA4B5-3AFB-4E73-8519-9992A24F7551}">
      <dgm:prSet/>
      <dgm:spPr/>
      <dgm:t>
        <a:bodyPr/>
        <a:lstStyle/>
        <a:p>
          <a:r>
            <a:rPr lang="en-US"/>
            <a:t>Combat Climate Change</a:t>
          </a:r>
        </a:p>
      </dgm:t>
    </dgm:pt>
    <dgm:pt modelId="{BB35CB90-DEC8-4358-8A7D-D3A8477321C9}" type="parTrans" cxnId="{4BE880DF-5232-40DA-B01E-F9EE59D40EB7}">
      <dgm:prSet/>
      <dgm:spPr/>
      <dgm:t>
        <a:bodyPr/>
        <a:lstStyle/>
        <a:p>
          <a:endParaRPr lang="en-US"/>
        </a:p>
      </dgm:t>
    </dgm:pt>
    <dgm:pt modelId="{DE0E63F4-71CE-4137-8D56-75922615528B}" type="sibTrans" cxnId="{4BE880DF-5232-40DA-B01E-F9EE59D40EB7}">
      <dgm:prSet/>
      <dgm:spPr/>
      <dgm:t>
        <a:bodyPr/>
        <a:lstStyle/>
        <a:p>
          <a:endParaRPr lang="en-US"/>
        </a:p>
      </dgm:t>
    </dgm:pt>
    <dgm:pt modelId="{17C3CC1C-DD4C-4166-B812-FFCED2B8BB54}">
      <dgm:prSet/>
      <dgm:spPr/>
      <dgm:t>
        <a:bodyPr/>
        <a:lstStyle/>
        <a:p>
          <a:r>
            <a:rPr lang="en-US"/>
            <a:t>Generate revenue for the university.</a:t>
          </a:r>
        </a:p>
      </dgm:t>
    </dgm:pt>
    <dgm:pt modelId="{B3E4725A-68CC-4E53-A62C-9D72B38C58CD}" type="parTrans" cxnId="{0118FCD7-9ADC-45FF-A390-BFA6FAD8A34B}">
      <dgm:prSet/>
      <dgm:spPr/>
      <dgm:t>
        <a:bodyPr/>
        <a:lstStyle/>
        <a:p>
          <a:endParaRPr lang="en-US"/>
        </a:p>
      </dgm:t>
    </dgm:pt>
    <dgm:pt modelId="{9FEE7836-6CA5-42D4-A26C-B103CDCCA21B}" type="sibTrans" cxnId="{0118FCD7-9ADC-45FF-A390-BFA6FAD8A34B}">
      <dgm:prSet/>
      <dgm:spPr/>
      <dgm:t>
        <a:bodyPr/>
        <a:lstStyle/>
        <a:p>
          <a:endParaRPr lang="en-US"/>
        </a:p>
      </dgm:t>
    </dgm:pt>
    <dgm:pt modelId="{E9110C19-36B4-41F7-A575-376329D83432}">
      <dgm:prSet/>
      <dgm:spPr/>
      <dgm:t>
        <a:bodyPr/>
        <a:lstStyle/>
        <a:p>
          <a:r>
            <a:rPr lang="en-US"/>
            <a:t>Fight the budget crisis.</a:t>
          </a:r>
        </a:p>
      </dgm:t>
    </dgm:pt>
    <dgm:pt modelId="{33D218A2-7C0A-40DC-B3E8-0FEF44B4670A}" type="parTrans" cxnId="{5D3344BA-2940-47D7-A35B-44F91F583D4F}">
      <dgm:prSet/>
      <dgm:spPr/>
      <dgm:t>
        <a:bodyPr/>
        <a:lstStyle/>
        <a:p>
          <a:endParaRPr lang="en-US"/>
        </a:p>
      </dgm:t>
    </dgm:pt>
    <dgm:pt modelId="{0620EFC6-1ED0-4513-94AE-6D172141B7E9}" type="sibTrans" cxnId="{5D3344BA-2940-47D7-A35B-44F91F583D4F}">
      <dgm:prSet/>
      <dgm:spPr/>
      <dgm:t>
        <a:bodyPr/>
        <a:lstStyle/>
        <a:p>
          <a:endParaRPr lang="en-US"/>
        </a:p>
      </dgm:t>
    </dgm:pt>
    <dgm:pt modelId="{F8624183-D3DA-45D3-A410-CEBB21E15F01}" type="pres">
      <dgm:prSet presAssocID="{1B5CE93E-F866-4E55-9323-47046C402DB1}" presName="linear" presStyleCnt="0">
        <dgm:presLayoutVars>
          <dgm:dir/>
          <dgm:animLvl val="lvl"/>
          <dgm:resizeHandles val="exact"/>
        </dgm:presLayoutVars>
      </dgm:prSet>
      <dgm:spPr/>
    </dgm:pt>
    <dgm:pt modelId="{1CFCAFEE-1DD1-4D5E-B577-8EEB91B82A3B}" type="pres">
      <dgm:prSet presAssocID="{0B5FF790-5209-4B9D-8E4B-6A0769E510A6}" presName="parentLin" presStyleCnt="0"/>
      <dgm:spPr/>
    </dgm:pt>
    <dgm:pt modelId="{EACB37C0-4BFE-4783-9D6B-C6F257084BEF}" type="pres">
      <dgm:prSet presAssocID="{0B5FF790-5209-4B9D-8E4B-6A0769E510A6}" presName="parentLeftMargin" presStyleLbl="node1" presStyleIdx="0" presStyleCnt="4"/>
      <dgm:spPr/>
    </dgm:pt>
    <dgm:pt modelId="{B7B7282E-186C-4DA3-9510-EEB5A42119C0}" type="pres">
      <dgm:prSet presAssocID="{0B5FF790-5209-4B9D-8E4B-6A0769E510A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13B13D3-F54E-4A68-A456-0271E6A39CB0}" type="pres">
      <dgm:prSet presAssocID="{0B5FF790-5209-4B9D-8E4B-6A0769E510A6}" presName="negativeSpace" presStyleCnt="0"/>
      <dgm:spPr/>
    </dgm:pt>
    <dgm:pt modelId="{4D8539BE-5E4F-41CC-9684-9317FF7B1380}" type="pres">
      <dgm:prSet presAssocID="{0B5FF790-5209-4B9D-8E4B-6A0769E510A6}" presName="childText" presStyleLbl="conFgAcc1" presStyleIdx="0" presStyleCnt="4">
        <dgm:presLayoutVars>
          <dgm:bulletEnabled val="1"/>
        </dgm:presLayoutVars>
      </dgm:prSet>
      <dgm:spPr/>
    </dgm:pt>
    <dgm:pt modelId="{90797EA0-687A-4D04-81DF-73AF7E60B1A1}" type="pres">
      <dgm:prSet presAssocID="{F2FC533D-D47F-4AE0-8DC9-6DCF9A39BC26}" presName="spaceBetweenRectangles" presStyleCnt="0"/>
      <dgm:spPr/>
    </dgm:pt>
    <dgm:pt modelId="{AE0DCEF7-8088-40FA-AD6D-49A2643F4DDF}" type="pres">
      <dgm:prSet presAssocID="{387D655E-021B-4C75-A8E2-BABDBBD2E601}" presName="parentLin" presStyleCnt="0"/>
      <dgm:spPr/>
    </dgm:pt>
    <dgm:pt modelId="{9D08EC1E-27D2-41A8-8EED-D4ACA3AB67FC}" type="pres">
      <dgm:prSet presAssocID="{387D655E-021B-4C75-A8E2-BABDBBD2E601}" presName="parentLeftMargin" presStyleLbl="node1" presStyleIdx="0" presStyleCnt="4"/>
      <dgm:spPr/>
    </dgm:pt>
    <dgm:pt modelId="{AFB4F602-CF74-452A-9A27-78732349D898}" type="pres">
      <dgm:prSet presAssocID="{387D655E-021B-4C75-A8E2-BABDBBD2E60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967976B-5F77-4E32-87E9-02CA25D53501}" type="pres">
      <dgm:prSet presAssocID="{387D655E-021B-4C75-A8E2-BABDBBD2E601}" presName="negativeSpace" presStyleCnt="0"/>
      <dgm:spPr/>
    </dgm:pt>
    <dgm:pt modelId="{1A7B4D49-B7D1-48D9-A652-B53522DD05E5}" type="pres">
      <dgm:prSet presAssocID="{387D655E-021B-4C75-A8E2-BABDBBD2E601}" presName="childText" presStyleLbl="conFgAcc1" presStyleIdx="1" presStyleCnt="4">
        <dgm:presLayoutVars>
          <dgm:bulletEnabled val="1"/>
        </dgm:presLayoutVars>
      </dgm:prSet>
      <dgm:spPr/>
    </dgm:pt>
    <dgm:pt modelId="{7015E956-89C0-4501-AE47-35385B81E5CE}" type="pres">
      <dgm:prSet presAssocID="{ADA1BD27-84F1-45D0-986D-839B0E5DA2FF}" presName="spaceBetweenRectangles" presStyleCnt="0"/>
      <dgm:spPr/>
    </dgm:pt>
    <dgm:pt modelId="{B0E7FFD8-C01B-41DF-8D5B-F9A9C5E6B96E}" type="pres">
      <dgm:prSet presAssocID="{AC3AA4B5-3AFB-4E73-8519-9992A24F7551}" presName="parentLin" presStyleCnt="0"/>
      <dgm:spPr/>
    </dgm:pt>
    <dgm:pt modelId="{1B58A103-E8E2-478E-A046-985E5256BA83}" type="pres">
      <dgm:prSet presAssocID="{AC3AA4B5-3AFB-4E73-8519-9992A24F7551}" presName="parentLeftMargin" presStyleLbl="node1" presStyleIdx="1" presStyleCnt="4"/>
      <dgm:spPr/>
    </dgm:pt>
    <dgm:pt modelId="{358277B7-60BD-436B-B617-67A4166211DB}" type="pres">
      <dgm:prSet presAssocID="{AC3AA4B5-3AFB-4E73-8519-9992A24F755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0CDE34A-7A38-4675-8B60-753F05EC9DF4}" type="pres">
      <dgm:prSet presAssocID="{AC3AA4B5-3AFB-4E73-8519-9992A24F7551}" presName="negativeSpace" presStyleCnt="0"/>
      <dgm:spPr/>
    </dgm:pt>
    <dgm:pt modelId="{22A1C377-2461-4B9F-B195-289922C6AA01}" type="pres">
      <dgm:prSet presAssocID="{AC3AA4B5-3AFB-4E73-8519-9992A24F7551}" presName="childText" presStyleLbl="conFgAcc1" presStyleIdx="2" presStyleCnt="4">
        <dgm:presLayoutVars>
          <dgm:bulletEnabled val="1"/>
        </dgm:presLayoutVars>
      </dgm:prSet>
      <dgm:spPr/>
    </dgm:pt>
    <dgm:pt modelId="{78B68292-3E8F-4FDD-8C1A-22B2E87DD033}" type="pres">
      <dgm:prSet presAssocID="{DE0E63F4-71CE-4137-8D56-75922615528B}" presName="spaceBetweenRectangles" presStyleCnt="0"/>
      <dgm:spPr/>
    </dgm:pt>
    <dgm:pt modelId="{C7D16A79-4D6B-4C6F-B2D8-88DEF4B879B2}" type="pres">
      <dgm:prSet presAssocID="{17C3CC1C-DD4C-4166-B812-FFCED2B8BB54}" presName="parentLin" presStyleCnt="0"/>
      <dgm:spPr/>
    </dgm:pt>
    <dgm:pt modelId="{B9B2607F-7022-4315-8814-10243D90C9B3}" type="pres">
      <dgm:prSet presAssocID="{17C3CC1C-DD4C-4166-B812-FFCED2B8BB54}" presName="parentLeftMargin" presStyleLbl="node1" presStyleIdx="2" presStyleCnt="4"/>
      <dgm:spPr/>
    </dgm:pt>
    <dgm:pt modelId="{702C9A83-36D9-4412-BDCF-776C15ED2583}" type="pres">
      <dgm:prSet presAssocID="{17C3CC1C-DD4C-4166-B812-FFCED2B8BB54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73E4F3BC-9AC8-415C-95DD-45B2A2C75147}" type="pres">
      <dgm:prSet presAssocID="{17C3CC1C-DD4C-4166-B812-FFCED2B8BB54}" presName="negativeSpace" presStyleCnt="0"/>
      <dgm:spPr/>
    </dgm:pt>
    <dgm:pt modelId="{05B7283C-79C7-449C-AA4F-51EE09DDED6B}" type="pres">
      <dgm:prSet presAssocID="{17C3CC1C-DD4C-4166-B812-FFCED2B8BB54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26072307-7585-41E0-A657-825FB86439E0}" srcId="{0B5FF790-5209-4B9D-8E4B-6A0769E510A6}" destId="{9B9843FE-6728-4A03-AD1B-BA89D82A4A2E}" srcOrd="0" destOrd="0" parTransId="{E114166A-0F5C-4F31-AA0E-FD9B51687260}" sibTransId="{405D8BB9-268E-4BB6-B529-CEAD177A352A}"/>
    <dgm:cxn modelId="{121A1909-DDF6-4FF1-9A93-473D363AF52F}" type="presOf" srcId="{AC3AA4B5-3AFB-4E73-8519-9992A24F7551}" destId="{1B58A103-E8E2-478E-A046-985E5256BA83}" srcOrd="0" destOrd="0" presId="urn:microsoft.com/office/officeart/2005/8/layout/list1"/>
    <dgm:cxn modelId="{487D4A21-CD91-4F0B-8295-ED1DEA93CF22}" type="presOf" srcId="{0B5FF790-5209-4B9D-8E4B-6A0769E510A6}" destId="{EACB37C0-4BFE-4783-9D6B-C6F257084BEF}" srcOrd="0" destOrd="0" presId="urn:microsoft.com/office/officeart/2005/8/layout/list1"/>
    <dgm:cxn modelId="{FA33622B-EBF4-48E3-AC7F-C8BCCEC757CA}" type="presOf" srcId="{E9110C19-36B4-41F7-A575-376329D83432}" destId="{05B7283C-79C7-449C-AA4F-51EE09DDED6B}" srcOrd="0" destOrd="0" presId="urn:microsoft.com/office/officeart/2005/8/layout/list1"/>
    <dgm:cxn modelId="{55C9E948-D20D-4E98-A55C-51464F178BB6}" type="presOf" srcId="{1B5CE93E-F866-4E55-9323-47046C402DB1}" destId="{F8624183-D3DA-45D3-A410-CEBB21E15F01}" srcOrd="0" destOrd="0" presId="urn:microsoft.com/office/officeart/2005/8/layout/list1"/>
    <dgm:cxn modelId="{C5220976-1762-4E73-933D-169F88ED1466}" type="presOf" srcId="{AC3AA4B5-3AFB-4E73-8519-9992A24F7551}" destId="{358277B7-60BD-436B-B617-67A4166211DB}" srcOrd="1" destOrd="0" presId="urn:microsoft.com/office/officeart/2005/8/layout/list1"/>
    <dgm:cxn modelId="{93903E7B-2849-4DD6-B9BD-EB040939655B}" type="presOf" srcId="{9B9843FE-6728-4A03-AD1B-BA89D82A4A2E}" destId="{4D8539BE-5E4F-41CC-9684-9317FF7B1380}" srcOrd="0" destOrd="0" presId="urn:microsoft.com/office/officeart/2005/8/layout/list1"/>
    <dgm:cxn modelId="{230CD57B-B185-422D-B2B2-1EB824909683}" type="presOf" srcId="{17C3CC1C-DD4C-4166-B812-FFCED2B8BB54}" destId="{702C9A83-36D9-4412-BDCF-776C15ED2583}" srcOrd="1" destOrd="0" presId="urn:microsoft.com/office/officeart/2005/8/layout/list1"/>
    <dgm:cxn modelId="{FBF15889-9DCF-4A63-8A1B-3296AF1B7575}" srcId="{1B5CE93E-F866-4E55-9323-47046C402DB1}" destId="{0B5FF790-5209-4B9D-8E4B-6A0769E510A6}" srcOrd="0" destOrd="0" parTransId="{11589933-A4A3-4801-8972-4D82EA77C412}" sibTransId="{F2FC533D-D47F-4AE0-8DC9-6DCF9A39BC26}"/>
    <dgm:cxn modelId="{720CF292-0AFF-486E-AB66-8228C5859B43}" srcId="{1B5CE93E-F866-4E55-9323-47046C402DB1}" destId="{387D655E-021B-4C75-A8E2-BABDBBD2E601}" srcOrd="1" destOrd="0" parTransId="{4ED0E843-F16B-4E92-BB8F-5CA26C111720}" sibTransId="{ADA1BD27-84F1-45D0-986D-839B0E5DA2FF}"/>
    <dgm:cxn modelId="{010FB6A4-F26E-4465-BA42-631AA676F5D9}" type="presOf" srcId="{17C3CC1C-DD4C-4166-B812-FFCED2B8BB54}" destId="{B9B2607F-7022-4315-8814-10243D90C9B3}" srcOrd="0" destOrd="0" presId="urn:microsoft.com/office/officeart/2005/8/layout/list1"/>
    <dgm:cxn modelId="{50DC09AA-B7B6-4497-A446-EEB37FCE5E57}" type="presOf" srcId="{0B5FF790-5209-4B9D-8E4B-6A0769E510A6}" destId="{B7B7282E-186C-4DA3-9510-EEB5A42119C0}" srcOrd="1" destOrd="0" presId="urn:microsoft.com/office/officeart/2005/8/layout/list1"/>
    <dgm:cxn modelId="{714FCFB1-E748-4EA4-8C7C-16046504C515}" type="presOf" srcId="{387D655E-021B-4C75-A8E2-BABDBBD2E601}" destId="{9D08EC1E-27D2-41A8-8EED-D4ACA3AB67FC}" srcOrd="0" destOrd="0" presId="urn:microsoft.com/office/officeart/2005/8/layout/list1"/>
    <dgm:cxn modelId="{5D3344BA-2940-47D7-A35B-44F91F583D4F}" srcId="{17C3CC1C-DD4C-4166-B812-FFCED2B8BB54}" destId="{E9110C19-36B4-41F7-A575-376329D83432}" srcOrd="0" destOrd="0" parTransId="{33D218A2-7C0A-40DC-B3E8-0FEF44B4670A}" sibTransId="{0620EFC6-1ED0-4513-94AE-6D172141B7E9}"/>
    <dgm:cxn modelId="{1F5B77BB-8194-4758-8847-14B2095C8033}" type="presOf" srcId="{4396690F-38F2-4B23-9E36-D0D3A0291CE4}" destId="{1A7B4D49-B7D1-48D9-A652-B53522DD05E5}" srcOrd="0" destOrd="0" presId="urn:microsoft.com/office/officeart/2005/8/layout/list1"/>
    <dgm:cxn modelId="{316C46CE-4713-483D-ACCE-BAC840C22E66}" srcId="{387D655E-021B-4C75-A8E2-BABDBBD2E601}" destId="{4396690F-38F2-4B23-9E36-D0D3A0291CE4}" srcOrd="0" destOrd="0" parTransId="{8313E1EA-932B-4E83-AF7A-F79CDDF7ECCB}" sibTransId="{D593FEC0-97A5-47EF-9A5A-E9BBBAF264C0}"/>
    <dgm:cxn modelId="{0118FCD7-9ADC-45FF-A390-BFA6FAD8A34B}" srcId="{1B5CE93E-F866-4E55-9323-47046C402DB1}" destId="{17C3CC1C-DD4C-4166-B812-FFCED2B8BB54}" srcOrd="3" destOrd="0" parTransId="{B3E4725A-68CC-4E53-A62C-9D72B38C58CD}" sibTransId="{9FEE7836-6CA5-42D4-A26C-B103CDCCA21B}"/>
    <dgm:cxn modelId="{E62D2DDE-B2E9-4377-B921-B427F4DD319E}" srcId="{0B5FF790-5209-4B9D-8E4B-6A0769E510A6}" destId="{71B6F613-BCC9-4CEC-8DC5-50AE855D9F33}" srcOrd="1" destOrd="0" parTransId="{330F3C98-17DA-449F-BEFF-33FBDBFED864}" sibTransId="{E807FE4C-9EE8-48BB-8E79-1A34B1087951}"/>
    <dgm:cxn modelId="{4BE880DF-5232-40DA-B01E-F9EE59D40EB7}" srcId="{1B5CE93E-F866-4E55-9323-47046C402DB1}" destId="{AC3AA4B5-3AFB-4E73-8519-9992A24F7551}" srcOrd="2" destOrd="0" parTransId="{BB35CB90-DEC8-4358-8A7D-D3A8477321C9}" sibTransId="{DE0E63F4-71CE-4137-8D56-75922615528B}"/>
    <dgm:cxn modelId="{ABDDA3FB-584A-4FDE-8C0C-AAA35670C78C}" type="presOf" srcId="{71B6F613-BCC9-4CEC-8DC5-50AE855D9F33}" destId="{4D8539BE-5E4F-41CC-9684-9317FF7B1380}" srcOrd="0" destOrd="1" presId="urn:microsoft.com/office/officeart/2005/8/layout/list1"/>
    <dgm:cxn modelId="{E2AD24FE-0880-4C27-9C57-E2D6146082BA}" type="presOf" srcId="{387D655E-021B-4C75-A8E2-BABDBBD2E601}" destId="{AFB4F602-CF74-452A-9A27-78732349D898}" srcOrd="1" destOrd="0" presId="urn:microsoft.com/office/officeart/2005/8/layout/list1"/>
    <dgm:cxn modelId="{6C4B5F95-8C3A-424C-B3D2-BB64C627465F}" type="presParOf" srcId="{F8624183-D3DA-45D3-A410-CEBB21E15F01}" destId="{1CFCAFEE-1DD1-4D5E-B577-8EEB91B82A3B}" srcOrd="0" destOrd="0" presId="urn:microsoft.com/office/officeart/2005/8/layout/list1"/>
    <dgm:cxn modelId="{56EEA87E-276A-4DC2-93D0-9579ECD8E6B8}" type="presParOf" srcId="{1CFCAFEE-1DD1-4D5E-B577-8EEB91B82A3B}" destId="{EACB37C0-4BFE-4783-9D6B-C6F257084BEF}" srcOrd="0" destOrd="0" presId="urn:microsoft.com/office/officeart/2005/8/layout/list1"/>
    <dgm:cxn modelId="{E98B1450-5050-4F4E-86B0-972B7A5EC7A1}" type="presParOf" srcId="{1CFCAFEE-1DD1-4D5E-B577-8EEB91B82A3B}" destId="{B7B7282E-186C-4DA3-9510-EEB5A42119C0}" srcOrd="1" destOrd="0" presId="urn:microsoft.com/office/officeart/2005/8/layout/list1"/>
    <dgm:cxn modelId="{B9198FB4-CF0C-49E0-AE94-ED4C14B8733F}" type="presParOf" srcId="{F8624183-D3DA-45D3-A410-CEBB21E15F01}" destId="{113B13D3-F54E-4A68-A456-0271E6A39CB0}" srcOrd="1" destOrd="0" presId="urn:microsoft.com/office/officeart/2005/8/layout/list1"/>
    <dgm:cxn modelId="{035EEFBF-0A6C-41F7-AAEF-2B750BEB84EF}" type="presParOf" srcId="{F8624183-D3DA-45D3-A410-CEBB21E15F01}" destId="{4D8539BE-5E4F-41CC-9684-9317FF7B1380}" srcOrd="2" destOrd="0" presId="urn:microsoft.com/office/officeart/2005/8/layout/list1"/>
    <dgm:cxn modelId="{2F47B62B-3634-4ADA-8A3A-054C75E772A7}" type="presParOf" srcId="{F8624183-D3DA-45D3-A410-CEBB21E15F01}" destId="{90797EA0-687A-4D04-81DF-73AF7E60B1A1}" srcOrd="3" destOrd="0" presId="urn:microsoft.com/office/officeart/2005/8/layout/list1"/>
    <dgm:cxn modelId="{D2B32D83-66B6-48B7-AC91-3F8F5377E1DF}" type="presParOf" srcId="{F8624183-D3DA-45D3-A410-CEBB21E15F01}" destId="{AE0DCEF7-8088-40FA-AD6D-49A2643F4DDF}" srcOrd="4" destOrd="0" presId="urn:microsoft.com/office/officeart/2005/8/layout/list1"/>
    <dgm:cxn modelId="{5A80EA6D-6AC8-48BF-B542-FB6B57D96A89}" type="presParOf" srcId="{AE0DCEF7-8088-40FA-AD6D-49A2643F4DDF}" destId="{9D08EC1E-27D2-41A8-8EED-D4ACA3AB67FC}" srcOrd="0" destOrd="0" presId="urn:microsoft.com/office/officeart/2005/8/layout/list1"/>
    <dgm:cxn modelId="{E0DDB8EA-9131-4BE3-BCD6-9CFF0129A4D3}" type="presParOf" srcId="{AE0DCEF7-8088-40FA-AD6D-49A2643F4DDF}" destId="{AFB4F602-CF74-452A-9A27-78732349D898}" srcOrd="1" destOrd="0" presId="urn:microsoft.com/office/officeart/2005/8/layout/list1"/>
    <dgm:cxn modelId="{F3B68623-A08A-4053-98B1-3F0FA6858ED7}" type="presParOf" srcId="{F8624183-D3DA-45D3-A410-CEBB21E15F01}" destId="{F967976B-5F77-4E32-87E9-02CA25D53501}" srcOrd="5" destOrd="0" presId="urn:microsoft.com/office/officeart/2005/8/layout/list1"/>
    <dgm:cxn modelId="{46A48A71-753B-45BE-BB6F-5288D348C0EC}" type="presParOf" srcId="{F8624183-D3DA-45D3-A410-CEBB21E15F01}" destId="{1A7B4D49-B7D1-48D9-A652-B53522DD05E5}" srcOrd="6" destOrd="0" presId="urn:microsoft.com/office/officeart/2005/8/layout/list1"/>
    <dgm:cxn modelId="{078108B6-9265-4D77-961E-7B76335FBF79}" type="presParOf" srcId="{F8624183-D3DA-45D3-A410-CEBB21E15F01}" destId="{7015E956-89C0-4501-AE47-35385B81E5CE}" srcOrd="7" destOrd="0" presId="urn:microsoft.com/office/officeart/2005/8/layout/list1"/>
    <dgm:cxn modelId="{4591E76E-ADD7-459E-8D70-6708F5DDFC4E}" type="presParOf" srcId="{F8624183-D3DA-45D3-A410-CEBB21E15F01}" destId="{B0E7FFD8-C01B-41DF-8D5B-F9A9C5E6B96E}" srcOrd="8" destOrd="0" presId="urn:microsoft.com/office/officeart/2005/8/layout/list1"/>
    <dgm:cxn modelId="{17B275F7-6088-4A06-9B7D-2238745501EA}" type="presParOf" srcId="{B0E7FFD8-C01B-41DF-8D5B-F9A9C5E6B96E}" destId="{1B58A103-E8E2-478E-A046-985E5256BA83}" srcOrd="0" destOrd="0" presId="urn:microsoft.com/office/officeart/2005/8/layout/list1"/>
    <dgm:cxn modelId="{6ACFF289-E0DC-4D4E-B8A2-CB1F09484C12}" type="presParOf" srcId="{B0E7FFD8-C01B-41DF-8D5B-F9A9C5E6B96E}" destId="{358277B7-60BD-436B-B617-67A4166211DB}" srcOrd="1" destOrd="0" presId="urn:microsoft.com/office/officeart/2005/8/layout/list1"/>
    <dgm:cxn modelId="{E3C4EA83-0EEA-43C0-A2B0-4B9E5046ED3C}" type="presParOf" srcId="{F8624183-D3DA-45D3-A410-CEBB21E15F01}" destId="{00CDE34A-7A38-4675-8B60-753F05EC9DF4}" srcOrd="9" destOrd="0" presId="urn:microsoft.com/office/officeart/2005/8/layout/list1"/>
    <dgm:cxn modelId="{F3F43D66-6FA4-4309-A0ED-F906E5D60227}" type="presParOf" srcId="{F8624183-D3DA-45D3-A410-CEBB21E15F01}" destId="{22A1C377-2461-4B9F-B195-289922C6AA01}" srcOrd="10" destOrd="0" presId="urn:microsoft.com/office/officeart/2005/8/layout/list1"/>
    <dgm:cxn modelId="{BDC75CBB-8DAA-4DE1-8CAA-89F86A052EC4}" type="presParOf" srcId="{F8624183-D3DA-45D3-A410-CEBB21E15F01}" destId="{78B68292-3E8F-4FDD-8C1A-22B2E87DD033}" srcOrd="11" destOrd="0" presId="urn:microsoft.com/office/officeart/2005/8/layout/list1"/>
    <dgm:cxn modelId="{2EAE2DE7-005B-4A85-B6CD-8F5F03E68343}" type="presParOf" srcId="{F8624183-D3DA-45D3-A410-CEBB21E15F01}" destId="{C7D16A79-4D6B-4C6F-B2D8-88DEF4B879B2}" srcOrd="12" destOrd="0" presId="urn:microsoft.com/office/officeart/2005/8/layout/list1"/>
    <dgm:cxn modelId="{CEF0484A-A0CE-44C3-BC5A-3CED4A8BBD1E}" type="presParOf" srcId="{C7D16A79-4D6B-4C6F-B2D8-88DEF4B879B2}" destId="{B9B2607F-7022-4315-8814-10243D90C9B3}" srcOrd="0" destOrd="0" presId="urn:microsoft.com/office/officeart/2005/8/layout/list1"/>
    <dgm:cxn modelId="{A0807D0E-CBD7-401B-9665-4A30A785E63A}" type="presParOf" srcId="{C7D16A79-4D6B-4C6F-B2D8-88DEF4B879B2}" destId="{702C9A83-36D9-4412-BDCF-776C15ED2583}" srcOrd="1" destOrd="0" presId="urn:microsoft.com/office/officeart/2005/8/layout/list1"/>
    <dgm:cxn modelId="{AF08D7A6-D21D-46FB-A746-8201B9E72C35}" type="presParOf" srcId="{F8624183-D3DA-45D3-A410-CEBB21E15F01}" destId="{73E4F3BC-9AC8-415C-95DD-45B2A2C75147}" srcOrd="13" destOrd="0" presId="urn:microsoft.com/office/officeart/2005/8/layout/list1"/>
    <dgm:cxn modelId="{164BB2B2-8287-4889-AEBC-70A82F1EA60A}" type="presParOf" srcId="{F8624183-D3DA-45D3-A410-CEBB21E15F01}" destId="{05B7283C-79C7-449C-AA4F-51EE09DDED6B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8539BE-5E4F-41CC-9684-9317FF7B1380}">
      <dsp:nvSpPr>
        <dsp:cNvPr id="0" name=""/>
        <dsp:cNvSpPr/>
      </dsp:nvSpPr>
      <dsp:spPr>
        <a:xfrm>
          <a:off x="0" y="450030"/>
          <a:ext cx="5510258" cy="115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7657" tIns="333248" rIns="42765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ROI breaks even 3 years if no revenue is generated.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 worthwhile investment.</a:t>
          </a:r>
        </a:p>
      </dsp:txBody>
      <dsp:txXfrm>
        <a:off x="0" y="450030"/>
        <a:ext cx="5510258" cy="1159200"/>
      </dsp:txXfrm>
    </dsp:sp>
    <dsp:sp modelId="{B7B7282E-186C-4DA3-9510-EEB5A42119C0}">
      <dsp:nvSpPr>
        <dsp:cNvPr id="0" name=""/>
        <dsp:cNvSpPr/>
      </dsp:nvSpPr>
      <dsp:spPr>
        <a:xfrm>
          <a:off x="275512" y="213870"/>
          <a:ext cx="3857180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5792" tIns="0" rIns="145792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Initial cost of installation $280k</a:t>
          </a:r>
        </a:p>
      </dsp:txBody>
      <dsp:txXfrm>
        <a:off x="298569" y="236927"/>
        <a:ext cx="3811066" cy="426206"/>
      </dsp:txXfrm>
    </dsp:sp>
    <dsp:sp modelId="{1A7B4D49-B7D1-48D9-A652-B53522DD05E5}">
      <dsp:nvSpPr>
        <dsp:cNvPr id="0" name=""/>
        <dsp:cNvSpPr/>
      </dsp:nvSpPr>
      <dsp:spPr>
        <a:xfrm>
          <a:off x="0" y="1931790"/>
          <a:ext cx="5510258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7657" tIns="333248" rIns="42765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Help reach the 25% waste reduction goal.</a:t>
          </a:r>
        </a:p>
      </dsp:txBody>
      <dsp:txXfrm>
        <a:off x="0" y="1931790"/>
        <a:ext cx="5510258" cy="680400"/>
      </dsp:txXfrm>
    </dsp:sp>
    <dsp:sp modelId="{AFB4F602-CF74-452A-9A27-78732349D898}">
      <dsp:nvSpPr>
        <dsp:cNvPr id="0" name=""/>
        <dsp:cNvSpPr/>
      </dsp:nvSpPr>
      <dsp:spPr>
        <a:xfrm>
          <a:off x="275512" y="1695630"/>
          <a:ext cx="3857180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5792" tIns="0" rIns="145792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Becoming a greener campus</a:t>
          </a:r>
        </a:p>
      </dsp:txBody>
      <dsp:txXfrm>
        <a:off x="298569" y="1718687"/>
        <a:ext cx="3811066" cy="426206"/>
      </dsp:txXfrm>
    </dsp:sp>
    <dsp:sp modelId="{22A1C377-2461-4B9F-B195-289922C6AA01}">
      <dsp:nvSpPr>
        <dsp:cNvPr id="0" name=""/>
        <dsp:cNvSpPr/>
      </dsp:nvSpPr>
      <dsp:spPr>
        <a:xfrm>
          <a:off x="0" y="2934751"/>
          <a:ext cx="5510258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8277B7-60BD-436B-B617-67A4166211DB}">
      <dsp:nvSpPr>
        <dsp:cNvPr id="0" name=""/>
        <dsp:cNvSpPr/>
      </dsp:nvSpPr>
      <dsp:spPr>
        <a:xfrm>
          <a:off x="275512" y="2698591"/>
          <a:ext cx="3857180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5792" tIns="0" rIns="145792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Combat Climate Change</a:t>
          </a:r>
        </a:p>
      </dsp:txBody>
      <dsp:txXfrm>
        <a:off x="298569" y="2721648"/>
        <a:ext cx="3811066" cy="426206"/>
      </dsp:txXfrm>
    </dsp:sp>
    <dsp:sp modelId="{05B7283C-79C7-449C-AA4F-51EE09DDED6B}">
      <dsp:nvSpPr>
        <dsp:cNvPr id="0" name=""/>
        <dsp:cNvSpPr/>
      </dsp:nvSpPr>
      <dsp:spPr>
        <a:xfrm>
          <a:off x="0" y="3660511"/>
          <a:ext cx="5510258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7657" tIns="333248" rIns="42765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Fight the budget crisis.</a:t>
          </a:r>
        </a:p>
      </dsp:txBody>
      <dsp:txXfrm>
        <a:off x="0" y="3660511"/>
        <a:ext cx="5510258" cy="680400"/>
      </dsp:txXfrm>
    </dsp:sp>
    <dsp:sp modelId="{702C9A83-36D9-4412-BDCF-776C15ED2583}">
      <dsp:nvSpPr>
        <dsp:cNvPr id="0" name=""/>
        <dsp:cNvSpPr/>
      </dsp:nvSpPr>
      <dsp:spPr>
        <a:xfrm>
          <a:off x="275512" y="3424351"/>
          <a:ext cx="3857180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5792" tIns="0" rIns="145792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Generate revenue for the university.</a:t>
          </a:r>
        </a:p>
      </dsp:txBody>
      <dsp:txXfrm>
        <a:off x="298569" y="3447408"/>
        <a:ext cx="3811066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112E4-14A9-4B1E-AB7E-47295604DFBF}" type="datetimeFigureOut">
              <a:t>3/5/2024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1FF579-88DA-45B5-B040-FDF683633FC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184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>
                <a:ea typeface="Calibri" panose="020F0502020204030204"/>
                <a:cs typeface="Calibri" panose="020F0502020204030204"/>
              </a:rPr>
              <a:t>Let me paint you a picture....</a:t>
            </a:r>
          </a:p>
          <a:p>
            <a:pPr lvl="1">
              <a:lnSpc>
                <a:spcPct val="90000"/>
              </a:lnSpc>
              <a:spcBef>
                <a:spcPts val="500"/>
              </a:spcBef>
              <a:buFont typeface="Courier New,monospace"/>
              <a:buChar char="•"/>
            </a:pPr>
            <a:endParaRPr lang="en-US"/>
          </a:p>
          <a:p>
            <a:pPr lvl="1">
              <a:lnSpc>
                <a:spcPct val="90000"/>
              </a:lnSpc>
              <a:spcBef>
                <a:spcPts val="500"/>
              </a:spcBef>
              <a:buFont typeface="Courier New,monospace"/>
              <a:buChar char="•"/>
            </a:pPr>
            <a:r>
              <a:rPr lang="en-US"/>
              <a:t>Food left to rot in landfills release methane, a greenhouse gas even more powerful than carbon dioxide. This gas contributes to 20% of the global greenhouse gas emissions </a:t>
            </a:r>
            <a:endParaRPr lang="en-US">
              <a:ea typeface="Calibri"/>
              <a:cs typeface="Calibr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buFont typeface="Courier New,monospace"/>
              <a:buChar char="•"/>
            </a:pPr>
            <a:r>
              <a:rPr lang="en-US"/>
              <a:t>A decent food waste treatment system would be able to stop 11% of global greenhouse gas emissions (earth.org)</a:t>
            </a:r>
            <a:endParaRPr lang="en-US">
              <a:cs typeface="Calibr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buFont typeface="Courier New,monospace"/>
              <a:buChar char="•"/>
            </a:pPr>
            <a:endParaRPr lang="en-US">
              <a:ea typeface="Calibri" panose="020F0502020204030204"/>
              <a:cs typeface="Calibr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buFont typeface="Courier New,monospace"/>
              <a:buChar char="•"/>
            </a:pPr>
            <a:r>
              <a:rPr lang="en-US">
                <a:ea typeface="Calibri" panose="020F0502020204030204"/>
                <a:cs typeface="Calibri"/>
              </a:rPr>
              <a:t>Photo pulled from Los Angeles Daily News (2018), Original Photo by Sarah </a:t>
            </a:r>
            <a:r>
              <a:rPr lang="en-US" err="1"/>
              <a:t>Reingewirtz</a:t>
            </a:r>
            <a:endParaRPr lang="en-US">
              <a:ea typeface="Calibri" panose="020F0502020204030204"/>
              <a:cs typeface="Calibri"/>
            </a:endParaRPr>
          </a:p>
          <a:p>
            <a:endParaRPr lang="en-US">
              <a:ea typeface="Calibri" panose="020F0502020204030204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FF579-88DA-45B5-B040-FDF683633FC2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34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Data pulled from October 2023...October is the busiest month for Dining Services.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Important to note that the food waste data is only vegetable clippings collected from one day of measuring.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About a third is being wasted...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FF579-88DA-45B5-B040-FDF683633FC2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022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Over a period of 8 months the university will throw away $75,744/year.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FF579-88DA-45B5-B040-FDF683633FC2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729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3.2 tons is 6400lbs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FF579-88DA-45B5-B040-FDF683633FC2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38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Savings could pay for the composter within 2 years.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FF579-88DA-45B5-B040-FDF683633FC2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605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Icon&#10;&#10;Description automatically generated with medium confidence">
            <a:extLst>
              <a:ext uri="{FF2B5EF4-FFF2-40B4-BE49-F238E27FC236}">
                <a16:creationId xmlns:a16="http://schemas.microsoft.com/office/drawing/2014/main" id="{7714F355-5A12-8230-A04F-DB4CFD8AAB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6380" y="444964"/>
            <a:ext cx="2588970" cy="880710"/>
          </a:xfrm>
          <a:prstGeom prst="rect">
            <a:avLst/>
          </a:prstGeom>
        </p:spPr>
      </p:pic>
      <p:sp>
        <p:nvSpPr>
          <p:cNvPr id="32" name="Title 4">
            <a:extLst>
              <a:ext uri="{FF2B5EF4-FFF2-40B4-BE49-F238E27FC236}">
                <a16:creationId xmlns:a16="http://schemas.microsoft.com/office/drawing/2014/main" id="{376BA4C8-0C0E-46AB-C70B-892A65D9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736355"/>
            <a:ext cx="6909343" cy="2234458"/>
          </a:xfrm>
          <a:prstGeom prst="rect">
            <a:avLst/>
          </a:prstGeom>
          <a:solidFill>
            <a:schemeClr val="bg1"/>
          </a:solidFill>
        </p:spPr>
        <p:txBody>
          <a:bodyPr wrap="square" lIns="731520" tIns="365760" rIns="365760" bIns="365760" anchor="t" anchorCtr="0">
            <a:spAutoFit/>
          </a:bodyPr>
          <a:lstStyle>
            <a:lvl1pPr algn="l">
              <a:defRPr lang="en-US" sz="5400" noProof="0" dirty="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132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3" orient="horz" pos="4152">
          <p15:clr>
            <a:srgbClr val="FBAE40"/>
          </p15:clr>
        </p15:guide>
        <p15:guide id="4" pos="751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ingl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5740" y="1902080"/>
            <a:ext cx="5318260" cy="401614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8" y="1901330"/>
            <a:ext cx="5318260" cy="401614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8" name="Picture 7" descr="Icon&#10;&#10;Description automatically generated with medium confidence">
            <a:extLst>
              <a:ext uri="{FF2B5EF4-FFF2-40B4-BE49-F238E27FC236}">
                <a16:creationId xmlns:a16="http://schemas.microsoft.com/office/drawing/2014/main" id="{C49D5A58-3A7B-6943-4A66-D1701204FF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17800" y="6094215"/>
            <a:ext cx="1550544" cy="51684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47831F9-D762-1DA7-2D48-3C1591EFA2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40" y="431999"/>
            <a:ext cx="11123659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91810D75-DB40-AA55-1E36-88ECC69BACCA}"/>
              </a:ext>
            </a:extLst>
          </p:cNvPr>
          <p:cNvSpPr/>
          <p:nvPr userDrawn="1"/>
        </p:nvSpPr>
        <p:spPr>
          <a:xfrm rot="10800000">
            <a:off x="585741" y="1066803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318E29C-24E4-9ED9-8772-1C57DA76D0F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F0074AA-62A3-45C5-ABAB-9694574F8D9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85741" y="1326726"/>
            <a:ext cx="11032518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033125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with singl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740" y="1964501"/>
            <a:ext cx="3446260" cy="388602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 marL="401638" indent="-171450">
              <a:defRPr sz="1800">
                <a:solidFill>
                  <a:schemeClr val="tx1"/>
                </a:solidFill>
              </a:defRPr>
            </a:lvl2pPr>
            <a:lvl3pPr marL="630238" indent="-169863">
              <a:defRPr sz="1600">
                <a:solidFill>
                  <a:schemeClr val="tx1"/>
                </a:solidFill>
              </a:defRPr>
            </a:lvl3pPr>
            <a:lvl4pPr marL="914400" indent="-230188">
              <a:defRPr sz="1400">
                <a:solidFill>
                  <a:schemeClr val="tx1"/>
                </a:solidFill>
              </a:defRPr>
            </a:lvl4pPr>
            <a:lvl5pPr marL="1144588" indent="-230188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4" name="Picture 3" descr="Icon&#10;&#10;Description automatically generated with medium confidence">
            <a:extLst>
              <a:ext uri="{FF2B5EF4-FFF2-40B4-BE49-F238E27FC236}">
                <a16:creationId xmlns:a16="http://schemas.microsoft.com/office/drawing/2014/main" id="{49BBFFE0-8152-7AE1-18BE-8604218DFD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17800" y="6094215"/>
            <a:ext cx="1550544" cy="516848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AFF17DD6-DE9B-7829-0D8B-F8FE2CC40D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40" y="431999"/>
            <a:ext cx="11123659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8" name="Parallelogram 17">
            <a:extLst>
              <a:ext uri="{FF2B5EF4-FFF2-40B4-BE49-F238E27FC236}">
                <a16:creationId xmlns:a16="http://schemas.microsoft.com/office/drawing/2014/main" id="{48644E1B-3978-C198-695B-8A3AE2660C23}"/>
              </a:ext>
            </a:extLst>
          </p:cNvPr>
          <p:cNvSpPr/>
          <p:nvPr userDrawn="1"/>
        </p:nvSpPr>
        <p:spPr>
          <a:xfrm rot="10800000">
            <a:off x="585741" y="1066803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0495FBE-8666-FF3B-A73F-BE8045DC4E7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7847281-BC06-F292-FC80-3EA68433FE4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85741" y="1326726"/>
            <a:ext cx="11032518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F9A43AD-E7E8-AFF2-E082-70DEEBE93C36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297129" y="1964501"/>
            <a:ext cx="3446260" cy="388602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 marL="401638" indent="-171450">
              <a:defRPr sz="1800">
                <a:solidFill>
                  <a:schemeClr val="tx1"/>
                </a:solidFill>
              </a:defRPr>
            </a:lvl2pPr>
            <a:lvl3pPr marL="630238" indent="-169863">
              <a:defRPr sz="1600">
                <a:solidFill>
                  <a:schemeClr val="tx1"/>
                </a:solidFill>
              </a:defRPr>
            </a:lvl3pPr>
            <a:lvl4pPr marL="914400" indent="-230188">
              <a:defRPr sz="1400">
                <a:solidFill>
                  <a:schemeClr val="tx1"/>
                </a:solidFill>
              </a:defRPr>
            </a:lvl4pPr>
            <a:lvl5pPr marL="1144588" indent="-230188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3CD972-1B35-D9AD-780F-F9DFC28E48AF}"/>
              </a:ext>
            </a:extLst>
          </p:cNvPr>
          <p:cNvSpPr>
            <a:spLocks noGrp="1"/>
          </p:cNvSpPr>
          <p:nvPr>
            <p:ph idx="35"/>
          </p:nvPr>
        </p:nvSpPr>
        <p:spPr>
          <a:xfrm>
            <a:off x="8013407" y="1964501"/>
            <a:ext cx="3446260" cy="388602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 marL="401638" indent="-171450">
              <a:defRPr sz="1800">
                <a:solidFill>
                  <a:schemeClr val="tx1"/>
                </a:solidFill>
              </a:defRPr>
            </a:lvl2pPr>
            <a:lvl3pPr marL="630238" indent="-169863">
              <a:defRPr sz="1600">
                <a:solidFill>
                  <a:schemeClr val="tx1"/>
                </a:solidFill>
              </a:defRPr>
            </a:lvl3pPr>
            <a:lvl4pPr marL="914400" indent="-230188">
              <a:defRPr sz="1400">
                <a:solidFill>
                  <a:schemeClr val="tx1"/>
                </a:solidFill>
              </a:defRPr>
            </a:lvl4pPr>
            <a:lvl5pPr marL="1144588" indent="-230188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8696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singl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con&#10;&#10;Description automatically generated with medium confidence">
            <a:extLst>
              <a:ext uri="{FF2B5EF4-FFF2-40B4-BE49-F238E27FC236}">
                <a16:creationId xmlns:a16="http://schemas.microsoft.com/office/drawing/2014/main" id="{6E5A6EDD-4F1F-CC5A-C4FF-B778DBFE8F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17800" y="6094215"/>
            <a:ext cx="1550544" cy="516848"/>
          </a:xfrm>
          <a:prstGeom prst="rect">
            <a:avLst/>
          </a:prstGeom>
        </p:spPr>
      </p:pic>
      <p:sp>
        <p:nvSpPr>
          <p:cNvPr id="18" name="Subtitle 2">
            <a:extLst>
              <a:ext uri="{FF2B5EF4-FFF2-40B4-BE49-F238E27FC236}">
                <a16:creationId xmlns:a16="http://schemas.microsoft.com/office/drawing/2014/main" id="{9D11581E-8BBE-658C-2004-44349F0038E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85741" y="1326726"/>
            <a:ext cx="11032518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3B28FC2-0686-7061-5890-2875F02E2A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40" y="431999"/>
            <a:ext cx="11123659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20" name="Parallelogram 19">
            <a:extLst>
              <a:ext uri="{FF2B5EF4-FFF2-40B4-BE49-F238E27FC236}">
                <a16:creationId xmlns:a16="http://schemas.microsoft.com/office/drawing/2014/main" id="{86F705C5-BB3B-E5C0-0494-739B7E238D50}"/>
              </a:ext>
            </a:extLst>
          </p:cNvPr>
          <p:cNvSpPr/>
          <p:nvPr userDrawn="1"/>
        </p:nvSpPr>
        <p:spPr>
          <a:xfrm rot="10800000">
            <a:off x="585741" y="1066803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23AB276E-98E7-6EC8-8B96-FFEBF6E805A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5E69B1F-897B-8DD8-1A22-9E102FE60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739" y="1972491"/>
            <a:ext cx="2095523" cy="3992657"/>
          </a:xfrm>
          <a:prstGeom prst="rect">
            <a:avLst/>
          </a:prstGeom>
        </p:spPr>
        <p:txBody>
          <a:bodyPr/>
          <a:lstStyle>
            <a:lvl1pPr marL="171450" indent="-171450">
              <a:defRPr lang="en-US" sz="1800" noProof="0" dirty="0">
                <a:solidFill>
                  <a:schemeClr val="tx1"/>
                </a:solidFill>
              </a:defRPr>
            </a:lvl1pPr>
            <a:lvl2pPr marL="342900" indent="-171450">
              <a:defRPr lang="en-US" sz="1600" noProof="0" dirty="0">
                <a:solidFill>
                  <a:schemeClr val="tx1"/>
                </a:solidFill>
              </a:defRPr>
            </a:lvl2pPr>
            <a:lvl3pPr marL="512763" indent="-169863">
              <a:defRPr lang="en-US" sz="1400" noProof="0" dirty="0">
                <a:solidFill>
                  <a:schemeClr val="tx1"/>
                </a:solidFill>
              </a:defRPr>
            </a:lvl3pPr>
            <a:lvl4pPr marL="684213" indent="-171450">
              <a:defRPr lang="en-US" sz="1200" noProof="0" dirty="0">
                <a:solidFill>
                  <a:schemeClr val="tx1"/>
                </a:solidFill>
              </a:defRPr>
            </a:lvl4pPr>
            <a:lvl5pPr marL="801688" indent="-138113">
              <a:defRPr lang="en-US" sz="1200" noProof="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D34FC05-EA9A-8E0B-4A11-0FB14EC9C834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2846046" y="1972491"/>
            <a:ext cx="2095523" cy="3992657"/>
          </a:xfrm>
          <a:prstGeom prst="rect">
            <a:avLst/>
          </a:prstGeom>
        </p:spPr>
        <p:txBody>
          <a:bodyPr/>
          <a:lstStyle>
            <a:lvl1pPr marL="171450" indent="-171450">
              <a:defRPr lang="en-US" sz="1800" noProof="0" dirty="0">
                <a:solidFill>
                  <a:schemeClr val="tx1"/>
                </a:solidFill>
              </a:defRPr>
            </a:lvl1pPr>
            <a:lvl2pPr marL="342900" indent="-171450">
              <a:defRPr lang="en-US" sz="1600" noProof="0" dirty="0">
                <a:solidFill>
                  <a:schemeClr val="tx1"/>
                </a:solidFill>
              </a:defRPr>
            </a:lvl2pPr>
            <a:lvl3pPr marL="512763" indent="-169863">
              <a:defRPr lang="en-US" sz="1400" noProof="0" dirty="0">
                <a:solidFill>
                  <a:schemeClr val="tx1"/>
                </a:solidFill>
              </a:defRPr>
            </a:lvl3pPr>
            <a:lvl4pPr marL="684213" indent="-171450">
              <a:defRPr lang="en-US" sz="1200" noProof="0" dirty="0">
                <a:solidFill>
                  <a:schemeClr val="tx1"/>
                </a:solidFill>
              </a:defRPr>
            </a:lvl4pPr>
            <a:lvl5pPr marL="801688" indent="-138113">
              <a:defRPr lang="en-US" sz="1200" noProof="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3B50B8F-B559-7014-282B-6844AE05C76B}"/>
              </a:ext>
            </a:extLst>
          </p:cNvPr>
          <p:cNvSpPr>
            <a:spLocks noGrp="1"/>
          </p:cNvSpPr>
          <p:nvPr>
            <p:ph idx="35"/>
          </p:nvPr>
        </p:nvSpPr>
        <p:spPr>
          <a:xfrm>
            <a:off x="5107348" y="1972491"/>
            <a:ext cx="2095523" cy="3992657"/>
          </a:xfrm>
          <a:prstGeom prst="rect">
            <a:avLst/>
          </a:prstGeom>
        </p:spPr>
        <p:txBody>
          <a:bodyPr/>
          <a:lstStyle>
            <a:lvl1pPr marL="171450" indent="-171450">
              <a:defRPr lang="en-US" sz="1800" noProof="0" dirty="0">
                <a:solidFill>
                  <a:schemeClr val="tx1"/>
                </a:solidFill>
              </a:defRPr>
            </a:lvl1pPr>
            <a:lvl2pPr marL="342900" indent="-171450">
              <a:defRPr lang="en-US" sz="1600" noProof="0" dirty="0">
                <a:solidFill>
                  <a:schemeClr val="tx1"/>
                </a:solidFill>
              </a:defRPr>
            </a:lvl2pPr>
            <a:lvl3pPr marL="512763" indent="-169863">
              <a:defRPr lang="en-US" sz="1400" noProof="0" dirty="0">
                <a:solidFill>
                  <a:schemeClr val="tx1"/>
                </a:solidFill>
              </a:defRPr>
            </a:lvl3pPr>
            <a:lvl4pPr marL="684213" indent="-171450">
              <a:defRPr lang="en-US" sz="1200" noProof="0" dirty="0">
                <a:solidFill>
                  <a:schemeClr val="tx1"/>
                </a:solidFill>
              </a:defRPr>
            </a:lvl4pPr>
            <a:lvl5pPr marL="801688" indent="-138113">
              <a:defRPr lang="en-US" sz="1200" noProof="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2427C5A-E328-C88F-4C7C-01FD53DB293E}"/>
              </a:ext>
            </a:extLst>
          </p:cNvPr>
          <p:cNvSpPr>
            <a:spLocks noGrp="1"/>
          </p:cNvSpPr>
          <p:nvPr>
            <p:ph idx="36"/>
          </p:nvPr>
        </p:nvSpPr>
        <p:spPr>
          <a:xfrm>
            <a:off x="7360612" y="1972491"/>
            <a:ext cx="2095523" cy="3992657"/>
          </a:xfrm>
          <a:prstGeom prst="rect">
            <a:avLst/>
          </a:prstGeom>
        </p:spPr>
        <p:txBody>
          <a:bodyPr/>
          <a:lstStyle>
            <a:lvl1pPr marL="171450" indent="-171450">
              <a:defRPr lang="en-US" sz="1800" noProof="0" dirty="0">
                <a:solidFill>
                  <a:schemeClr val="tx1"/>
                </a:solidFill>
              </a:defRPr>
            </a:lvl1pPr>
            <a:lvl2pPr marL="342900" indent="-171450">
              <a:defRPr lang="en-US" sz="1600" noProof="0" dirty="0">
                <a:solidFill>
                  <a:schemeClr val="tx1"/>
                </a:solidFill>
              </a:defRPr>
            </a:lvl2pPr>
            <a:lvl3pPr marL="512763" indent="-169863">
              <a:defRPr lang="en-US" sz="1400" noProof="0" dirty="0">
                <a:solidFill>
                  <a:schemeClr val="tx1"/>
                </a:solidFill>
              </a:defRPr>
            </a:lvl3pPr>
            <a:lvl4pPr marL="684213" indent="-171450">
              <a:defRPr lang="en-US" sz="1200" noProof="0" dirty="0">
                <a:solidFill>
                  <a:schemeClr val="tx1"/>
                </a:solidFill>
              </a:defRPr>
            </a:lvl4pPr>
            <a:lvl5pPr marL="801688" indent="-138113">
              <a:defRPr lang="en-US" sz="1200" noProof="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2218B941-51F6-C20A-8496-F1EFC747C53E}"/>
              </a:ext>
            </a:extLst>
          </p:cNvPr>
          <p:cNvSpPr>
            <a:spLocks noGrp="1"/>
          </p:cNvSpPr>
          <p:nvPr>
            <p:ph idx="37"/>
          </p:nvPr>
        </p:nvSpPr>
        <p:spPr>
          <a:xfrm>
            <a:off x="9613876" y="1972491"/>
            <a:ext cx="2095523" cy="3992657"/>
          </a:xfrm>
          <a:prstGeom prst="rect">
            <a:avLst/>
          </a:prstGeom>
        </p:spPr>
        <p:txBody>
          <a:bodyPr/>
          <a:lstStyle>
            <a:lvl1pPr marL="171450" indent="-171450">
              <a:defRPr lang="en-US" sz="1800" noProof="0" dirty="0">
                <a:solidFill>
                  <a:schemeClr val="tx1"/>
                </a:solidFill>
              </a:defRPr>
            </a:lvl1pPr>
            <a:lvl2pPr marL="342900" indent="-171450">
              <a:defRPr lang="en-US" sz="1600" noProof="0" dirty="0">
                <a:solidFill>
                  <a:schemeClr val="tx1"/>
                </a:solidFill>
              </a:defRPr>
            </a:lvl2pPr>
            <a:lvl3pPr marL="512763" indent="-169863">
              <a:defRPr lang="en-US" sz="1400" noProof="0" dirty="0">
                <a:solidFill>
                  <a:schemeClr val="tx1"/>
                </a:solidFill>
              </a:defRPr>
            </a:lvl3pPr>
            <a:lvl4pPr marL="684213" indent="-171450">
              <a:defRPr lang="en-US" sz="1200" noProof="0" dirty="0">
                <a:solidFill>
                  <a:schemeClr val="tx1"/>
                </a:solidFill>
              </a:defRPr>
            </a:lvl4pPr>
            <a:lvl5pPr marL="801688" indent="-138113">
              <a:defRPr lang="en-US" sz="1200" noProof="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54408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row char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FEB8A038-1461-454A-E6C3-66006AC8C1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40" y="431999"/>
            <a:ext cx="11123659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34030A22-CC8F-BD41-F4A9-C133F1E16E4D}"/>
              </a:ext>
            </a:extLst>
          </p:cNvPr>
          <p:cNvSpPr/>
          <p:nvPr/>
        </p:nvSpPr>
        <p:spPr>
          <a:xfrm rot="10800000">
            <a:off x="585741" y="1066803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pic>
        <p:nvPicPr>
          <p:cNvPr id="23" name="Picture 22" descr="Icon&#10;&#10;Description automatically generated with medium confidence">
            <a:extLst>
              <a:ext uri="{FF2B5EF4-FFF2-40B4-BE49-F238E27FC236}">
                <a16:creationId xmlns:a16="http://schemas.microsoft.com/office/drawing/2014/main" id="{9A93166F-95FD-34DA-5CA4-A3CD803F8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7800" y="6094215"/>
            <a:ext cx="1550544" cy="516848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C4D5AEA-C898-31B9-89B1-E4AD8250BFC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4900D0-A75A-0071-67CB-7A5D6AF2C72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12339" y="2111083"/>
            <a:ext cx="3364065" cy="634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marL="0" indent="0">
              <a:buNone/>
              <a:defRPr b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B22906E-8B6C-B1F1-B4AF-98251350FC5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230602" y="2115707"/>
            <a:ext cx="7007444" cy="63422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anchor="ctr"/>
          <a:lstStyle>
            <a:lvl1pPr marL="0" indent="0">
              <a:buNone/>
              <a:defRPr b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D105E4DA-176A-2166-A797-3921BAD53C2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2339" y="2903563"/>
            <a:ext cx="3364065" cy="634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marL="0" indent="0">
              <a:buNone/>
              <a:defRPr b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DB351FF-24AA-4D7E-18ED-92BFD9BD8C2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230602" y="2908187"/>
            <a:ext cx="7007444" cy="63422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anchor="ctr"/>
          <a:lstStyle>
            <a:lvl1pPr marL="0" indent="0">
              <a:buNone/>
              <a:defRPr b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70D4BEC-DBDB-6E55-4A10-639DB1A7973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12339" y="3687334"/>
            <a:ext cx="3364065" cy="634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marL="0" indent="0">
              <a:buNone/>
              <a:defRPr b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00C60F2A-974D-207C-5B4F-91601F954BD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230602" y="3691958"/>
            <a:ext cx="7007444" cy="63422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anchor="ctr"/>
          <a:lstStyle>
            <a:lvl1pPr marL="0" indent="0">
              <a:buNone/>
              <a:defRPr b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0FC29A71-A746-B969-2DEB-2C4FB46BB02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12339" y="4484169"/>
            <a:ext cx="3364065" cy="634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marL="0" indent="0">
              <a:buNone/>
              <a:defRPr b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BE4ABAE-6AAB-1602-AE93-D5AB736D63A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230602" y="4488793"/>
            <a:ext cx="7007444" cy="63422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anchor="ctr"/>
          <a:lstStyle>
            <a:lvl1pPr marL="0" indent="0">
              <a:buNone/>
              <a:defRPr b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E9F97BC2-4F8A-53BF-4D67-AC02B96919C1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12339" y="5272294"/>
            <a:ext cx="3364065" cy="634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marL="0" indent="0">
              <a:buNone/>
              <a:defRPr b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B0E77AB-AD2B-7061-DC78-568FB389D0A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230602" y="5276918"/>
            <a:ext cx="7007444" cy="63422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anchor="ctr"/>
          <a:lstStyle>
            <a:lvl1pPr marL="0" indent="0">
              <a:buNone/>
              <a:defRPr b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E3EB6286-445A-C70F-B682-DF467F270CB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85741" y="1326726"/>
            <a:ext cx="11032518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4314609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side image with crimson sl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con&#10;&#10;Description automatically generated with medium confidence">
            <a:extLst>
              <a:ext uri="{FF2B5EF4-FFF2-40B4-BE49-F238E27FC236}">
                <a16:creationId xmlns:a16="http://schemas.microsoft.com/office/drawing/2014/main" id="{41CE15B4-9140-263D-AB86-9966A8D641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17800" y="6094215"/>
            <a:ext cx="1550544" cy="51684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368D3DC-B1E9-231B-9148-C9832E1654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9" y="1698185"/>
            <a:ext cx="5708451" cy="439602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20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>
              <a:defRPr sz="18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2pPr>
            <a:lvl3pPr>
              <a:defRPr sz="16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3pPr>
            <a:lvl4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4pPr>
            <a:lvl5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C7363F79-AE6A-2C02-0EF8-1E5AF9FD0403}"/>
              </a:ext>
            </a:extLst>
          </p:cNvPr>
          <p:cNvSpPr/>
          <p:nvPr userDrawn="1"/>
        </p:nvSpPr>
        <p:spPr>
          <a:xfrm rot="10800000">
            <a:off x="6096000" y="1306412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C98DEBF-232D-F97C-3F1C-9469982BA8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71608"/>
            <a:ext cx="5708452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86A165DE-91A1-AA60-D03C-76913E0BFDF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custGeom>
            <a:avLst/>
            <a:gdLst>
              <a:gd name="connsiteX0" fmla="*/ 0 w 5035549"/>
              <a:gd name="connsiteY0" fmla="*/ 0 h 6858000"/>
              <a:gd name="connsiteX1" fmla="*/ 5035549 w 5035549"/>
              <a:gd name="connsiteY1" fmla="*/ 0 h 6858000"/>
              <a:gd name="connsiteX2" fmla="*/ 5035549 w 5035549"/>
              <a:gd name="connsiteY2" fmla="*/ 6858000 h 6858000"/>
              <a:gd name="connsiteX3" fmla="*/ 0 w 5035549"/>
              <a:gd name="connsiteY3" fmla="*/ 6858000 h 6858000"/>
              <a:gd name="connsiteX4" fmla="*/ 0 w 5035549"/>
              <a:gd name="connsiteY4" fmla="*/ 0 h 6858000"/>
              <a:gd name="connsiteX0" fmla="*/ 0 w 5035549"/>
              <a:gd name="connsiteY0" fmla="*/ 0 h 6858000"/>
              <a:gd name="connsiteX1" fmla="*/ 5035549 w 5035549"/>
              <a:gd name="connsiteY1" fmla="*/ 0 h 6858000"/>
              <a:gd name="connsiteX2" fmla="*/ 1098549 w 5035549"/>
              <a:gd name="connsiteY2" fmla="*/ 6858000 h 6858000"/>
              <a:gd name="connsiteX3" fmla="*/ 0 w 5035549"/>
              <a:gd name="connsiteY3" fmla="*/ 6858000 h 6858000"/>
              <a:gd name="connsiteX4" fmla="*/ 0 w 5035549"/>
              <a:gd name="connsiteY4" fmla="*/ 0 h 6858000"/>
              <a:gd name="connsiteX0" fmla="*/ 0 w 5886449"/>
              <a:gd name="connsiteY0" fmla="*/ 6350 h 6864350"/>
              <a:gd name="connsiteX1" fmla="*/ 5886449 w 5886449"/>
              <a:gd name="connsiteY1" fmla="*/ 0 h 6864350"/>
              <a:gd name="connsiteX2" fmla="*/ 1098549 w 5886449"/>
              <a:gd name="connsiteY2" fmla="*/ 6864350 h 6864350"/>
              <a:gd name="connsiteX3" fmla="*/ 0 w 5886449"/>
              <a:gd name="connsiteY3" fmla="*/ 6864350 h 6864350"/>
              <a:gd name="connsiteX4" fmla="*/ 0 w 5886449"/>
              <a:gd name="connsiteY4" fmla="*/ 6350 h 6864350"/>
              <a:gd name="connsiteX0" fmla="*/ 0 w 5886449"/>
              <a:gd name="connsiteY0" fmla="*/ 6350 h 6864350"/>
              <a:gd name="connsiteX1" fmla="*/ 5886449 w 5886449"/>
              <a:gd name="connsiteY1" fmla="*/ 0 h 6864350"/>
              <a:gd name="connsiteX2" fmla="*/ 2012949 w 5886449"/>
              <a:gd name="connsiteY2" fmla="*/ 6864350 h 6864350"/>
              <a:gd name="connsiteX3" fmla="*/ 0 w 5886449"/>
              <a:gd name="connsiteY3" fmla="*/ 6864350 h 6864350"/>
              <a:gd name="connsiteX4" fmla="*/ 0 w 5886449"/>
              <a:gd name="connsiteY4" fmla="*/ 6350 h 6864350"/>
              <a:gd name="connsiteX0" fmla="*/ 0 w 5003799"/>
              <a:gd name="connsiteY0" fmla="*/ 0 h 6858000"/>
              <a:gd name="connsiteX1" fmla="*/ 5003799 w 5003799"/>
              <a:gd name="connsiteY1" fmla="*/ 0 h 6858000"/>
              <a:gd name="connsiteX2" fmla="*/ 2012949 w 5003799"/>
              <a:gd name="connsiteY2" fmla="*/ 6858000 h 6858000"/>
              <a:gd name="connsiteX3" fmla="*/ 0 w 5003799"/>
              <a:gd name="connsiteY3" fmla="*/ 6858000 h 6858000"/>
              <a:gd name="connsiteX4" fmla="*/ 0 w 5003799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03799" h="6858000">
                <a:moveTo>
                  <a:pt x="0" y="0"/>
                </a:moveTo>
                <a:lnTo>
                  <a:pt x="5003799" y="0"/>
                </a:lnTo>
                <a:lnTo>
                  <a:pt x="201294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Inter Semi Bold" panose="02000503000000020004" pitchFamily="2" charset="0"/>
            </a:endParaRPr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D37D7E4-CE85-5A69-0FB3-9B2942D9E8C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59595" y="762000"/>
            <a:ext cx="4377556" cy="50852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24283D6-A5EB-B432-34C4-ABF1B2F0E03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11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side image with crimson sl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F66F93C-C925-6E5A-CCEE-123259C2F144}"/>
              </a:ext>
            </a:extLst>
          </p:cNvPr>
          <p:cNvSpPr/>
          <p:nvPr userDrawn="1"/>
        </p:nvSpPr>
        <p:spPr>
          <a:xfrm flipH="1">
            <a:off x="6265908" y="0"/>
            <a:ext cx="5926091" cy="6858000"/>
          </a:xfrm>
          <a:custGeom>
            <a:avLst/>
            <a:gdLst>
              <a:gd name="connsiteX0" fmla="*/ 0 w 5035549"/>
              <a:gd name="connsiteY0" fmla="*/ 0 h 6858000"/>
              <a:gd name="connsiteX1" fmla="*/ 5035549 w 5035549"/>
              <a:gd name="connsiteY1" fmla="*/ 0 h 6858000"/>
              <a:gd name="connsiteX2" fmla="*/ 5035549 w 5035549"/>
              <a:gd name="connsiteY2" fmla="*/ 6858000 h 6858000"/>
              <a:gd name="connsiteX3" fmla="*/ 0 w 5035549"/>
              <a:gd name="connsiteY3" fmla="*/ 6858000 h 6858000"/>
              <a:gd name="connsiteX4" fmla="*/ 0 w 5035549"/>
              <a:gd name="connsiteY4" fmla="*/ 0 h 6858000"/>
              <a:gd name="connsiteX0" fmla="*/ 0 w 5035549"/>
              <a:gd name="connsiteY0" fmla="*/ 0 h 6858000"/>
              <a:gd name="connsiteX1" fmla="*/ 5035549 w 5035549"/>
              <a:gd name="connsiteY1" fmla="*/ 0 h 6858000"/>
              <a:gd name="connsiteX2" fmla="*/ 1098549 w 5035549"/>
              <a:gd name="connsiteY2" fmla="*/ 6858000 h 6858000"/>
              <a:gd name="connsiteX3" fmla="*/ 0 w 5035549"/>
              <a:gd name="connsiteY3" fmla="*/ 6858000 h 6858000"/>
              <a:gd name="connsiteX4" fmla="*/ 0 w 5035549"/>
              <a:gd name="connsiteY4" fmla="*/ 0 h 6858000"/>
              <a:gd name="connsiteX0" fmla="*/ 0 w 5886449"/>
              <a:gd name="connsiteY0" fmla="*/ 6350 h 6864350"/>
              <a:gd name="connsiteX1" fmla="*/ 5886449 w 5886449"/>
              <a:gd name="connsiteY1" fmla="*/ 0 h 6864350"/>
              <a:gd name="connsiteX2" fmla="*/ 1098549 w 5886449"/>
              <a:gd name="connsiteY2" fmla="*/ 6864350 h 6864350"/>
              <a:gd name="connsiteX3" fmla="*/ 0 w 5886449"/>
              <a:gd name="connsiteY3" fmla="*/ 6864350 h 6864350"/>
              <a:gd name="connsiteX4" fmla="*/ 0 w 5886449"/>
              <a:gd name="connsiteY4" fmla="*/ 6350 h 6864350"/>
              <a:gd name="connsiteX0" fmla="*/ 0 w 5886449"/>
              <a:gd name="connsiteY0" fmla="*/ 6350 h 6864350"/>
              <a:gd name="connsiteX1" fmla="*/ 5886449 w 5886449"/>
              <a:gd name="connsiteY1" fmla="*/ 0 h 6864350"/>
              <a:gd name="connsiteX2" fmla="*/ 2012949 w 5886449"/>
              <a:gd name="connsiteY2" fmla="*/ 6864350 h 6864350"/>
              <a:gd name="connsiteX3" fmla="*/ 0 w 5886449"/>
              <a:gd name="connsiteY3" fmla="*/ 6864350 h 6864350"/>
              <a:gd name="connsiteX4" fmla="*/ 0 w 5886449"/>
              <a:gd name="connsiteY4" fmla="*/ 6350 h 6864350"/>
              <a:gd name="connsiteX0" fmla="*/ 0 w 5003799"/>
              <a:gd name="connsiteY0" fmla="*/ 0 h 6858000"/>
              <a:gd name="connsiteX1" fmla="*/ 5003799 w 5003799"/>
              <a:gd name="connsiteY1" fmla="*/ 0 h 6858000"/>
              <a:gd name="connsiteX2" fmla="*/ 2012949 w 5003799"/>
              <a:gd name="connsiteY2" fmla="*/ 6858000 h 6858000"/>
              <a:gd name="connsiteX3" fmla="*/ 0 w 5003799"/>
              <a:gd name="connsiteY3" fmla="*/ 6858000 h 6858000"/>
              <a:gd name="connsiteX4" fmla="*/ 0 w 5003799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03799" h="6858000">
                <a:moveTo>
                  <a:pt x="0" y="0"/>
                </a:moveTo>
                <a:lnTo>
                  <a:pt x="5003799" y="0"/>
                </a:lnTo>
                <a:lnTo>
                  <a:pt x="201294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Inter Semi Bold" panose="02000503000000020004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E15B4-9140-263D-AB86-9966A8D641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817800" y="6094215"/>
            <a:ext cx="1550543" cy="516848"/>
          </a:xfrm>
          <a:prstGeom prst="rect">
            <a:avLst/>
          </a:prstGeom>
        </p:spPr>
      </p:pic>
      <p:sp>
        <p:nvSpPr>
          <p:cNvPr id="6" name="Picture Placeholder 12">
            <a:extLst>
              <a:ext uri="{FF2B5EF4-FFF2-40B4-BE49-F238E27FC236}">
                <a16:creationId xmlns:a16="http://schemas.microsoft.com/office/drawing/2014/main" id="{5A1C7262-E1CF-0EF9-FB27-526D3BE37D5B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058795" y="762000"/>
            <a:ext cx="4377556" cy="50852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368D3DC-B1E9-231B-9148-C9832E1654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5649" y="1698185"/>
            <a:ext cx="5510260" cy="439602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20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>
              <a:defRPr sz="18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2pPr>
            <a:lvl3pPr>
              <a:defRPr sz="16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3pPr>
            <a:lvl4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4pPr>
            <a:lvl5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C7363F79-AE6A-2C02-0EF8-1E5AF9FD0403}"/>
              </a:ext>
            </a:extLst>
          </p:cNvPr>
          <p:cNvSpPr/>
          <p:nvPr userDrawn="1"/>
        </p:nvSpPr>
        <p:spPr>
          <a:xfrm rot="10800000">
            <a:off x="755649" y="1306412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C98DEBF-232D-F97C-3F1C-9469982BA8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648" y="671608"/>
            <a:ext cx="5740945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5C7A16B-F2DB-30BA-E915-B244071CC7A9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269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con&#10;&#10;Description automatically generated with medium confidence">
            <a:extLst>
              <a:ext uri="{FF2B5EF4-FFF2-40B4-BE49-F238E27FC236}">
                <a16:creationId xmlns:a16="http://schemas.microsoft.com/office/drawing/2014/main" id="{41CE15B4-9140-263D-AB86-9966A8D641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17800" y="6094215"/>
            <a:ext cx="1550544" cy="516848"/>
          </a:xfrm>
          <a:prstGeom prst="rect">
            <a:avLst/>
          </a:prstGeom>
        </p:spPr>
      </p:pic>
      <p:sp>
        <p:nvSpPr>
          <p:cNvPr id="6" name="Picture Placeholder 12">
            <a:extLst>
              <a:ext uri="{FF2B5EF4-FFF2-40B4-BE49-F238E27FC236}">
                <a16:creationId xmlns:a16="http://schemas.microsoft.com/office/drawing/2014/main" id="{5A1C7262-E1CF-0EF9-FB27-526D3BE37D5B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0" y="0"/>
            <a:ext cx="49911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368D3DC-B1E9-231B-9148-C9832E1654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57827" y="1698186"/>
            <a:ext cx="6346624" cy="4080314"/>
          </a:xfrm>
          <a:prstGeom prst="rect">
            <a:avLst/>
          </a:prstGeom>
        </p:spPr>
        <p:txBody>
          <a:bodyPr anchor="t"/>
          <a:lstStyle>
            <a:lvl1pPr>
              <a:defRPr sz="20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>
              <a:defRPr sz="18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2pPr>
            <a:lvl3pPr>
              <a:defRPr sz="16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3pPr>
            <a:lvl4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4pPr>
            <a:lvl5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C7363F79-AE6A-2C02-0EF8-1E5AF9FD0403}"/>
              </a:ext>
            </a:extLst>
          </p:cNvPr>
          <p:cNvSpPr/>
          <p:nvPr userDrawn="1"/>
        </p:nvSpPr>
        <p:spPr>
          <a:xfrm rot="10800000">
            <a:off x="5457827" y="1306412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4F93D2-73A0-34B5-A1F9-4F4EC7212E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57827" y="671608"/>
            <a:ext cx="6346624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CC672860-CE9B-8953-B95A-816F0D7549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30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>
            <a:extLst>
              <a:ext uri="{FF2B5EF4-FFF2-40B4-BE49-F238E27FC236}">
                <a16:creationId xmlns:a16="http://schemas.microsoft.com/office/drawing/2014/main" id="{5A1C7262-E1CF-0EF9-FB27-526D3BE37D5B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00900" y="0"/>
            <a:ext cx="49911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E15B4-9140-263D-AB86-9966A8D641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817800" y="6094215"/>
            <a:ext cx="1550543" cy="516848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DB464AD-A88F-6EE8-48CC-7B5A39B345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5649" y="1698185"/>
            <a:ext cx="5723528" cy="439602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20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>
              <a:defRPr sz="18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2pPr>
            <a:lvl3pPr>
              <a:defRPr sz="16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3pPr>
            <a:lvl4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4pPr>
            <a:lvl5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D887F505-FFAA-1B4F-BAF2-0EEFFA6AB255}"/>
              </a:ext>
            </a:extLst>
          </p:cNvPr>
          <p:cNvSpPr/>
          <p:nvPr userDrawn="1"/>
        </p:nvSpPr>
        <p:spPr>
          <a:xfrm rot="10800000">
            <a:off x="755649" y="1306412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595EC63-2318-AC80-EF4B-72CD11AD33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649" y="671608"/>
            <a:ext cx="5723528" cy="50669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9FFDC93-6789-A707-F470-697CA5028FD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2319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8849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bg>
      <p:bgPr>
        <a:solidFill>
          <a:srgbClr val="A30F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A2C777-B9F4-F733-46B2-A0979FF801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117439" y="2786413"/>
            <a:ext cx="3855522" cy="12851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0543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586B6947-2F8A-91EA-DF1E-05A573605ADF}"/>
              </a:ext>
            </a:extLst>
          </p:cNvPr>
          <p:cNvSpPr/>
          <p:nvPr userDrawn="1"/>
        </p:nvSpPr>
        <p:spPr>
          <a:xfrm>
            <a:off x="1033431" y="-5080"/>
            <a:ext cx="11158569" cy="6863080"/>
          </a:xfrm>
          <a:custGeom>
            <a:avLst/>
            <a:gdLst>
              <a:gd name="connsiteX0" fmla="*/ 0 w 11158569"/>
              <a:gd name="connsiteY0" fmla="*/ 0 h 6858000"/>
              <a:gd name="connsiteX1" fmla="*/ 11158569 w 11158569"/>
              <a:gd name="connsiteY1" fmla="*/ 0 h 6858000"/>
              <a:gd name="connsiteX2" fmla="*/ 11158569 w 11158569"/>
              <a:gd name="connsiteY2" fmla="*/ 6858000 h 6858000"/>
              <a:gd name="connsiteX3" fmla="*/ 0 w 11158569"/>
              <a:gd name="connsiteY3" fmla="*/ 6858000 h 6858000"/>
              <a:gd name="connsiteX4" fmla="*/ 0 w 11158569"/>
              <a:gd name="connsiteY4" fmla="*/ 0 h 6858000"/>
              <a:gd name="connsiteX0" fmla="*/ 3657600 w 11158569"/>
              <a:gd name="connsiteY0" fmla="*/ 0 h 6858000"/>
              <a:gd name="connsiteX1" fmla="*/ 11158569 w 11158569"/>
              <a:gd name="connsiteY1" fmla="*/ 0 h 6858000"/>
              <a:gd name="connsiteX2" fmla="*/ 11158569 w 11158569"/>
              <a:gd name="connsiteY2" fmla="*/ 6858000 h 6858000"/>
              <a:gd name="connsiteX3" fmla="*/ 0 w 11158569"/>
              <a:gd name="connsiteY3" fmla="*/ 6858000 h 6858000"/>
              <a:gd name="connsiteX4" fmla="*/ 3657600 w 11158569"/>
              <a:gd name="connsiteY4" fmla="*/ 0 h 6858000"/>
              <a:gd name="connsiteX0" fmla="*/ 3886200 w 11158569"/>
              <a:gd name="connsiteY0" fmla="*/ 0 h 6858000"/>
              <a:gd name="connsiteX1" fmla="*/ 11158569 w 11158569"/>
              <a:gd name="connsiteY1" fmla="*/ 0 h 6858000"/>
              <a:gd name="connsiteX2" fmla="*/ 11158569 w 11158569"/>
              <a:gd name="connsiteY2" fmla="*/ 6858000 h 6858000"/>
              <a:gd name="connsiteX3" fmla="*/ 0 w 11158569"/>
              <a:gd name="connsiteY3" fmla="*/ 6858000 h 6858000"/>
              <a:gd name="connsiteX4" fmla="*/ 3886200 w 11158569"/>
              <a:gd name="connsiteY4" fmla="*/ 0 h 6858000"/>
              <a:gd name="connsiteX0" fmla="*/ 3703320 w 11158569"/>
              <a:gd name="connsiteY0" fmla="*/ 10160 h 6858000"/>
              <a:gd name="connsiteX1" fmla="*/ 11158569 w 11158569"/>
              <a:gd name="connsiteY1" fmla="*/ 0 h 6858000"/>
              <a:gd name="connsiteX2" fmla="*/ 11158569 w 11158569"/>
              <a:gd name="connsiteY2" fmla="*/ 6858000 h 6858000"/>
              <a:gd name="connsiteX3" fmla="*/ 0 w 11158569"/>
              <a:gd name="connsiteY3" fmla="*/ 6858000 h 6858000"/>
              <a:gd name="connsiteX4" fmla="*/ 3703320 w 11158569"/>
              <a:gd name="connsiteY4" fmla="*/ 10160 h 6858000"/>
              <a:gd name="connsiteX0" fmla="*/ 3672840 w 11158569"/>
              <a:gd name="connsiteY0" fmla="*/ 45720 h 6858000"/>
              <a:gd name="connsiteX1" fmla="*/ 11158569 w 11158569"/>
              <a:gd name="connsiteY1" fmla="*/ 0 h 6858000"/>
              <a:gd name="connsiteX2" fmla="*/ 11158569 w 11158569"/>
              <a:gd name="connsiteY2" fmla="*/ 6858000 h 6858000"/>
              <a:gd name="connsiteX3" fmla="*/ 0 w 11158569"/>
              <a:gd name="connsiteY3" fmla="*/ 6858000 h 6858000"/>
              <a:gd name="connsiteX4" fmla="*/ 3672840 w 11158569"/>
              <a:gd name="connsiteY4" fmla="*/ 45720 h 6858000"/>
              <a:gd name="connsiteX0" fmla="*/ 3733800 w 11158569"/>
              <a:gd name="connsiteY0" fmla="*/ 66040 h 6858000"/>
              <a:gd name="connsiteX1" fmla="*/ 11158569 w 11158569"/>
              <a:gd name="connsiteY1" fmla="*/ 0 h 6858000"/>
              <a:gd name="connsiteX2" fmla="*/ 11158569 w 11158569"/>
              <a:gd name="connsiteY2" fmla="*/ 6858000 h 6858000"/>
              <a:gd name="connsiteX3" fmla="*/ 0 w 11158569"/>
              <a:gd name="connsiteY3" fmla="*/ 6858000 h 6858000"/>
              <a:gd name="connsiteX4" fmla="*/ 3733800 w 11158569"/>
              <a:gd name="connsiteY4" fmla="*/ 66040 h 6858000"/>
              <a:gd name="connsiteX0" fmla="*/ 3688080 w 11158569"/>
              <a:gd name="connsiteY0" fmla="*/ 0 h 6863080"/>
              <a:gd name="connsiteX1" fmla="*/ 11158569 w 11158569"/>
              <a:gd name="connsiteY1" fmla="*/ 5080 h 6863080"/>
              <a:gd name="connsiteX2" fmla="*/ 11158569 w 11158569"/>
              <a:gd name="connsiteY2" fmla="*/ 6863080 h 6863080"/>
              <a:gd name="connsiteX3" fmla="*/ 0 w 11158569"/>
              <a:gd name="connsiteY3" fmla="*/ 6863080 h 6863080"/>
              <a:gd name="connsiteX4" fmla="*/ 3688080 w 11158569"/>
              <a:gd name="connsiteY4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58569" h="6863080">
                <a:moveTo>
                  <a:pt x="3688080" y="0"/>
                </a:moveTo>
                <a:lnTo>
                  <a:pt x="11158569" y="5080"/>
                </a:lnTo>
                <a:lnTo>
                  <a:pt x="11158569" y="6863080"/>
                </a:lnTo>
                <a:lnTo>
                  <a:pt x="0" y="6863080"/>
                </a:lnTo>
                <a:lnTo>
                  <a:pt x="368808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Icon&#10;&#10;Description automatically generated with medium confidence">
            <a:extLst>
              <a:ext uri="{FF2B5EF4-FFF2-40B4-BE49-F238E27FC236}">
                <a16:creationId xmlns:a16="http://schemas.microsoft.com/office/drawing/2014/main" id="{7714F355-5A12-8230-A04F-DB4CFD8AAB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6380" y="444964"/>
            <a:ext cx="2588970" cy="880710"/>
          </a:xfrm>
          <a:prstGeom prst="rect">
            <a:avLst/>
          </a:prstGeom>
        </p:spPr>
      </p:pic>
      <p:sp>
        <p:nvSpPr>
          <p:cNvPr id="32" name="Title 4">
            <a:extLst>
              <a:ext uri="{FF2B5EF4-FFF2-40B4-BE49-F238E27FC236}">
                <a16:creationId xmlns:a16="http://schemas.microsoft.com/office/drawing/2014/main" id="{376BA4C8-0C0E-46AB-C70B-892A65D9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79547"/>
            <a:ext cx="6953352" cy="2234458"/>
          </a:xfrm>
          <a:prstGeom prst="rect">
            <a:avLst/>
          </a:prstGeom>
          <a:solidFill>
            <a:schemeClr val="bg2"/>
          </a:solidFill>
        </p:spPr>
        <p:txBody>
          <a:bodyPr wrap="square" lIns="731520" tIns="365760" rIns="365760" bIns="365760" anchor="t" anchorCtr="0">
            <a:spAutoFit/>
          </a:bodyPr>
          <a:lstStyle>
            <a:lvl1pPr algn="l">
              <a:defRPr lang="en-US" sz="5400" noProof="0" dirty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0AB1F3-14CD-D36B-2893-AF8FBE5A1FD6}"/>
              </a:ext>
            </a:extLst>
          </p:cNvPr>
          <p:cNvSpPr/>
          <p:nvPr userDrawn="1"/>
        </p:nvSpPr>
        <p:spPr>
          <a:xfrm>
            <a:off x="0" y="6615953"/>
            <a:ext cx="12192000" cy="2420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latin typeface="Inter Semi Bol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988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3" orient="horz" pos="4152">
          <p15:clr>
            <a:srgbClr val="FBAE40"/>
          </p15:clr>
        </p15:guide>
        <p15:guide id="4" pos="751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without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61457" y="2168781"/>
            <a:ext cx="8469086" cy="2387600"/>
          </a:xfrm>
          <a:prstGeom prst="rect">
            <a:avLst/>
          </a:prstGeom>
        </p:spPr>
        <p:txBody>
          <a:bodyPr anchor="t"/>
          <a:lstStyle>
            <a:lvl1pPr algn="ctr">
              <a:defRPr sz="6000">
                <a:solidFill>
                  <a:schemeClr val="bg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61456" y="4859867"/>
            <a:ext cx="8469087" cy="84332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49603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underline and withou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5741" y="1388819"/>
            <a:ext cx="11123658" cy="455478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20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>
              <a:defRPr sz="18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2pPr>
            <a:lvl3pPr>
              <a:defRPr sz="16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3pPr>
            <a:lvl4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4pPr>
            <a:lvl5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CD9B54-58B2-1776-763C-5FB57CD944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40" y="431999"/>
            <a:ext cx="11123659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E8B41-F61F-13F9-848E-E24EAF1218E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1B4CDE7D-69F3-684A-254E-23EC12E3DB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17800" y="6094215"/>
            <a:ext cx="1550544" cy="516848"/>
          </a:xfrm>
          <a:prstGeom prst="rect">
            <a:avLst/>
          </a:prstGeom>
        </p:spPr>
      </p:pic>
      <p:sp>
        <p:nvSpPr>
          <p:cNvPr id="11" name="Parallelogram 10">
            <a:extLst>
              <a:ext uri="{FF2B5EF4-FFF2-40B4-BE49-F238E27FC236}">
                <a16:creationId xmlns:a16="http://schemas.microsoft.com/office/drawing/2014/main" id="{9702D8E9-612A-1927-369E-067E7110B3D5}"/>
              </a:ext>
            </a:extLst>
          </p:cNvPr>
          <p:cNvSpPr/>
          <p:nvPr userDrawn="1"/>
        </p:nvSpPr>
        <p:spPr>
          <a:xfrm rot="10800000">
            <a:off x="585741" y="1066803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075809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out subtitle or under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5741" y="1388818"/>
            <a:ext cx="11020518" cy="466962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20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>
              <a:defRPr sz="18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2pPr>
            <a:lvl3pPr>
              <a:defRPr sz="16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3pPr>
            <a:lvl4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4pPr>
            <a:lvl5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CD9B54-58B2-1776-763C-5FB57CD944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40" y="431999"/>
            <a:ext cx="11123659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1B4CDE7D-69F3-684A-254E-23EC12E3DB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17800" y="6094215"/>
            <a:ext cx="1550544" cy="516848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41F0EF1-BB7A-8AAE-C224-B858313CE4C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30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out underline, subtitle or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5741" y="1388818"/>
            <a:ext cx="11020518" cy="466962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20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>
              <a:defRPr sz="18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2pPr>
            <a:lvl3pPr>
              <a:defRPr sz="16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3pPr>
            <a:lvl4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4pPr>
            <a:lvl5pPr>
              <a:defRPr sz="140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CD9B54-58B2-1776-763C-5FB57CD944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40" y="431999"/>
            <a:ext cx="11123659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D026C336-07B8-5E0B-7D4B-EF0F1ECB165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9294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underline, subtitle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741" y="1830726"/>
            <a:ext cx="11020518" cy="4019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6" name="Picture 5" descr="Icon&#10;&#10;Description automatically generated with medium confidence">
            <a:extLst>
              <a:ext uri="{FF2B5EF4-FFF2-40B4-BE49-F238E27FC236}">
                <a16:creationId xmlns:a16="http://schemas.microsoft.com/office/drawing/2014/main" id="{5E084A5E-5A05-C87E-8BDA-47D683384B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17800" y="6094215"/>
            <a:ext cx="1550544" cy="51684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E44AC47-555C-DDCB-FC6E-886DFBB90C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40" y="431999"/>
            <a:ext cx="11123659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BFDE7664-6A02-6A59-738D-E0DBE426F800}"/>
              </a:ext>
            </a:extLst>
          </p:cNvPr>
          <p:cNvSpPr/>
          <p:nvPr userDrawn="1"/>
        </p:nvSpPr>
        <p:spPr>
          <a:xfrm rot="10800000">
            <a:off x="585741" y="1066803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C26AFB3-CF6C-59D7-0809-0321F0C6FE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0C4B1EC-A372-9D17-212E-C43E9E39299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85741" y="1326726"/>
            <a:ext cx="11032518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887547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subtitle and no under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741" y="1830726"/>
            <a:ext cx="11020518" cy="4019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6" name="Picture 5" descr="Icon&#10;&#10;Description automatically generated with medium confidence">
            <a:extLst>
              <a:ext uri="{FF2B5EF4-FFF2-40B4-BE49-F238E27FC236}">
                <a16:creationId xmlns:a16="http://schemas.microsoft.com/office/drawing/2014/main" id="{5E084A5E-5A05-C87E-8BDA-47D683384B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17800" y="6094215"/>
            <a:ext cx="1550544" cy="51684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E44AC47-555C-DDCB-FC6E-886DFBB90C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40" y="431999"/>
            <a:ext cx="11123659" cy="506699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2659201-0D5D-BFF0-99C5-AFA32525A23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AD93FA9-0CF0-AEE4-7552-D2F92AB3FC4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85741" y="1201921"/>
            <a:ext cx="11032518" cy="3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272450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740" y="1625009"/>
            <a:ext cx="5318259" cy="36000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1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5740" y="2227108"/>
            <a:ext cx="5318260" cy="37538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625534"/>
            <a:ext cx="5318259" cy="358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8" y="2224168"/>
            <a:ext cx="5318260" cy="37561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13" name="Picture 12" descr="Icon&#10;&#10;Description automatically generated with medium confidence">
            <a:extLst>
              <a:ext uri="{FF2B5EF4-FFF2-40B4-BE49-F238E27FC236}">
                <a16:creationId xmlns:a16="http://schemas.microsoft.com/office/drawing/2014/main" id="{7EE5475B-8C95-9D96-46A0-3BDF2B3346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17800" y="6094215"/>
            <a:ext cx="1550544" cy="516848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EBB169AF-72DA-FCB0-F058-8F8576A2A7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41" y="431999"/>
            <a:ext cx="11032518" cy="507801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9" name="Parallelogram 18">
            <a:extLst>
              <a:ext uri="{FF2B5EF4-FFF2-40B4-BE49-F238E27FC236}">
                <a16:creationId xmlns:a16="http://schemas.microsoft.com/office/drawing/2014/main" id="{AE60B3B6-5B54-6BC3-C29E-92F75E5EBFD7}"/>
              </a:ext>
            </a:extLst>
          </p:cNvPr>
          <p:cNvSpPr/>
          <p:nvPr userDrawn="1"/>
        </p:nvSpPr>
        <p:spPr>
          <a:xfrm rot="10800000">
            <a:off x="585741" y="1366123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sp>
        <p:nvSpPr>
          <p:cNvPr id="20" name="Parallelogram 19">
            <a:extLst>
              <a:ext uri="{FF2B5EF4-FFF2-40B4-BE49-F238E27FC236}">
                <a16:creationId xmlns:a16="http://schemas.microsoft.com/office/drawing/2014/main" id="{65C8235D-D819-F512-50EF-C360F926FD16}"/>
              </a:ext>
            </a:extLst>
          </p:cNvPr>
          <p:cNvSpPr/>
          <p:nvPr userDrawn="1"/>
        </p:nvSpPr>
        <p:spPr>
          <a:xfrm rot="10800000">
            <a:off x="6313441" y="1366123"/>
            <a:ext cx="1378414" cy="175775"/>
          </a:xfrm>
          <a:prstGeom prst="parallelogram">
            <a:avLst>
              <a:gd name="adj" fmla="val 62044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17900157-FBA8-8D56-3C1D-6A4520660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latin typeface="Inter Medium" panose="02000503000000020004" pitchFamily="2" charset="0"/>
                <a:ea typeface="Inter Medium" panose="02000503000000020004" pitchFamily="2" charset="0"/>
                <a:cs typeface="Inter Medium" panose="02000503000000020004" pitchFamily="2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03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2E9E479-4835-8797-7C88-85CF8DA8C4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8344" y="6131063"/>
            <a:ext cx="436107" cy="432000"/>
          </a:xfrm>
          <a:prstGeom prst="rect">
            <a:avLst/>
          </a:prstGeom>
        </p:spPr>
        <p:txBody>
          <a:bodyPr anchor="ctr"/>
          <a:lstStyle>
            <a:lvl1pPr algn="r">
              <a:defRPr lang="en-US" smtClean="0"/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08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49" r:id="rId18"/>
    <p:sldLayoutId id="2147483666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ocycle.net/compost-facility-planning-cost/" TargetMode="External"/><Relationship Id="rId2" Type="http://schemas.openxmlformats.org/officeDocument/2006/relationships/hyperlink" Target="https://www.homedepot.com/p/Organic-Compost-Fertilizer-Concentrated-Strength-20-lbs-Makes-60-lbs-Organic-Approved-Non-GMO-ESHUM20/314233848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dailynews.com/2018/02/20/heres-how-food-waste-at-uci-some-supermarkets-is-being-converted-into-electricity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7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holding a plant&#10;&#10;Description automatically generated">
            <a:extLst>
              <a:ext uri="{FF2B5EF4-FFF2-40B4-BE49-F238E27FC236}">
                <a16:creationId xmlns:a16="http://schemas.microsoft.com/office/drawing/2014/main" id="{34FC89A3-EA68-78FB-0DD5-F54221EDC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6455" y="0"/>
            <a:ext cx="614199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C32331-D576-E9FE-843E-811F17F6961E}"/>
              </a:ext>
            </a:extLst>
          </p:cNvPr>
          <p:cNvSpPr/>
          <p:nvPr/>
        </p:nvSpPr>
        <p:spPr>
          <a:xfrm rot="668148">
            <a:off x="4391251" y="-326570"/>
            <a:ext cx="2829211" cy="74108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EB6E584-B0F7-4E32-DDEE-58AF534F7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1779487"/>
            <a:ext cx="6190475" cy="1726642"/>
          </a:xfrm>
        </p:spPr>
        <p:txBody>
          <a:bodyPr/>
          <a:lstStyle/>
          <a:p>
            <a:r>
              <a:rPr lang="en-US" sz="3600">
                <a:latin typeface="Inter Black"/>
              </a:rPr>
              <a:t>CWU Dining Services Food Waste Compost Project</a:t>
            </a:r>
            <a:br>
              <a:rPr lang="en-US" sz="3600"/>
            </a:br>
            <a:br>
              <a:rPr lang="en-US" sz="3600"/>
            </a:br>
            <a:endParaRPr lang="en-US" sz="3600">
              <a:latin typeface="Inter Black"/>
              <a:ea typeface="Inter Light"/>
              <a:cs typeface="Inter Light"/>
            </a:endParaRPr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7BB84EC-1154-92EA-C16D-08827B9C6878}"/>
              </a:ext>
            </a:extLst>
          </p:cNvPr>
          <p:cNvSpPr/>
          <p:nvPr/>
        </p:nvSpPr>
        <p:spPr>
          <a:xfrm rot="10800000">
            <a:off x="2421762" y="4859390"/>
            <a:ext cx="3769235" cy="800912"/>
          </a:xfrm>
          <a:prstGeom prst="parallelogram">
            <a:avLst>
              <a:gd name="adj" fmla="val 5517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Inter Semi Bold" panose="02000503000000020004" pitchFamily="2" charset="0"/>
              </a:rPr>
              <a:t>  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982E6825-4DDE-A17D-721C-6553CAAC3A35}"/>
              </a:ext>
            </a:extLst>
          </p:cNvPr>
          <p:cNvSpPr txBox="1">
            <a:spLocks/>
          </p:cNvSpPr>
          <p:nvPr/>
        </p:nvSpPr>
        <p:spPr>
          <a:xfrm>
            <a:off x="81974" y="3719797"/>
            <a:ext cx="6190475" cy="987963"/>
          </a:xfrm>
          <a:prstGeom prst="rect">
            <a:avLst/>
          </a:prstGeom>
          <a:solidFill>
            <a:schemeClr val="bg1"/>
          </a:solidFill>
        </p:spPr>
        <p:txBody>
          <a:bodyPr wrap="square" lIns="731520" tIns="365760" rIns="365760" bIns="36576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kern="1200" noProof="0" dirty="0">
                <a:solidFill>
                  <a:schemeClr val="tx1"/>
                </a:solidFill>
                <a:latin typeface="Inter Black" panose="02000503000000020004" pitchFamily="50" charset="0"/>
                <a:ea typeface="Inter Black" panose="02000503000000020004" pitchFamily="50" charset="0"/>
                <a:cs typeface="Inter Black" panose="02000503000000020004" pitchFamily="50" charset="0"/>
              </a:defRPr>
            </a:lvl1pPr>
          </a:lstStyle>
          <a:p>
            <a:r>
              <a:rPr lang="en-US" sz="1800" i="1">
                <a:latin typeface="Inter Black"/>
              </a:rPr>
              <a:t>Gretchen, Taylor, Solomon, Jillian, Sweta, Emma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30965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D269F-6E7A-147D-B6EA-41D99B59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Inter Black"/>
              </a:rPr>
              <a:t>References </a:t>
            </a:r>
            <a:br>
              <a:rPr lang="en-US">
                <a:latin typeface="Inter Black"/>
              </a:rPr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8E2E8-5123-429D-172B-E14CEA45A1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lIns="91440" tIns="45720" rIns="91440" bIns="45720" anchor="t">
            <a:noAutofit/>
          </a:bodyPr>
          <a:lstStyle/>
          <a:p>
            <a:r>
              <a:rPr lang="en-US" sz="1600">
                <a:latin typeface="Inter Medium"/>
                <a:cs typeface="Arial"/>
              </a:rPr>
              <a:t>Atkinson. D. (Feb 13, 2024). </a:t>
            </a:r>
            <a:r>
              <a:rPr lang="en-US" sz="1600" i="1">
                <a:latin typeface="Inter Medium"/>
                <a:cs typeface="Arial"/>
              </a:rPr>
              <a:t>Charlies Produce SURC Usage - Oct. '23</a:t>
            </a:r>
            <a:endParaRPr lang="en-US" sz="1600" i="1"/>
          </a:p>
          <a:p>
            <a:r>
              <a:rPr lang="en-US" sz="1600">
                <a:latin typeface="Inter Medium"/>
                <a:cs typeface="Arial"/>
              </a:rPr>
              <a:t>Bousson. J. (Jan 26, 2024).</a:t>
            </a:r>
            <a:r>
              <a:rPr lang="en-US" sz="1600" i="1">
                <a:latin typeface="Inter Medium"/>
                <a:cs typeface="Arial"/>
              </a:rPr>
              <a:t> SURC Invoice, Waste </a:t>
            </a:r>
            <a:r>
              <a:rPr lang="en-US" sz="1600" i="1" err="1">
                <a:latin typeface="Inter Medium"/>
                <a:cs typeface="Arial"/>
              </a:rPr>
              <a:t>divison</a:t>
            </a:r>
            <a:r>
              <a:rPr lang="en-US" sz="1600" i="1">
                <a:latin typeface="Inter Medium"/>
                <a:cs typeface="Arial"/>
              </a:rPr>
              <a:t>, SURC Refuse, EF3010 Site Build, EF Intermodal Cut Sheet. </a:t>
            </a:r>
            <a:endParaRPr lang="en-US" sz="1600" i="1">
              <a:cs typeface="Arial"/>
            </a:endParaRPr>
          </a:p>
          <a:p>
            <a:r>
              <a:rPr lang="en-US" sz="1600">
                <a:latin typeface="Inter Medium"/>
              </a:rPr>
              <a:t>Lewis, J. (2022, October 17). </a:t>
            </a:r>
            <a:r>
              <a:rPr lang="en-US" sz="1600" i="1">
                <a:latin typeface="Inter Medium"/>
              </a:rPr>
              <a:t>How does food waste affect the environment?. </a:t>
            </a:r>
            <a:r>
              <a:rPr lang="en-US" sz="1600" i="1" err="1">
                <a:latin typeface="Inter Medium"/>
              </a:rPr>
              <a:t>Earth.Org</a:t>
            </a:r>
            <a:r>
              <a:rPr lang="en-US" sz="1600" i="1">
                <a:latin typeface="Inter Medium"/>
              </a:rPr>
              <a:t>.</a:t>
            </a:r>
            <a:r>
              <a:rPr lang="en-US" sz="1600">
                <a:latin typeface="Inter Medium"/>
              </a:rPr>
              <a:t>  </a:t>
            </a:r>
            <a:endParaRPr lang="en-US" sz="1600"/>
          </a:p>
          <a:p>
            <a:pPr lvl="1"/>
            <a:r>
              <a:rPr lang="en-US" sz="1600">
                <a:latin typeface="Inter Medium"/>
              </a:rPr>
              <a:t>https://earth.org/how-does-food-waste-affect-the-environment/#:~:text=How%20Does%20Food%20Waste%20Affect%20the%20Environment%3F%201,Land%20...%204%204.%20Harm%20to%20Biodiversity%20 </a:t>
            </a:r>
            <a:endParaRPr lang="en-US" sz="1600"/>
          </a:p>
          <a:p>
            <a:r>
              <a:rPr lang="en-US" sz="1600">
                <a:latin typeface="Inter Medium"/>
              </a:rPr>
              <a:t>Organic compost fertilizer - concentrated strength (20 lbs. makes 60 lbs.) organic approved Non-GMO ESHUM20. The Home Depot. (n.d.). </a:t>
            </a:r>
            <a:endParaRPr lang="en-US" sz="1600"/>
          </a:p>
          <a:p>
            <a:pPr lvl="1"/>
            <a:r>
              <a:rPr lang="en-US" sz="1600">
                <a:latin typeface="Inter Medium"/>
                <a:hlinkClick r:id="rId2"/>
              </a:rPr>
              <a:t>https://www.homedepot.com/p/Organic-Compost-Fertilizer-Concentrated-Strength-20-lbs-Makes-60-lbs-Organic-Approved-Non-GMO-ESHUM20/314233848</a:t>
            </a:r>
            <a:endParaRPr lang="en-US" sz="1600"/>
          </a:p>
          <a:p>
            <a:r>
              <a:rPr lang="en-US" sz="1600">
                <a:latin typeface="Inter Medium"/>
                <a:cs typeface="Times New Roman"/>
              </a:rPr>
              <a:t>Pinkerton, D. (2023, January 25). </a:t>
            </a:r>
            <a:r>
              <a:rPr lang="en-US" sz="1600" i="1">
                <a:latin typeface="Inter Medium"/>
                <a:cs typeface="Times New Roman"/>
              </a:rPr>
              <a:t>Compost facility planning: Composting Facility Cost Estimates: </a:t>
            </a:r>
            <a:r>
              <a:rPr lang="en-US" sz="1600" i="1" err="1">
                <a:latin typeface="Inter Medium"/>
                <a:cs typeface="Times New Roman"/>
              </a:rPr>
              <a:t>BioCycle</a:t>
            </a:r>
            <a:r>
              <a:rPr lang="en-US" sz="1600" i="1">
                <a:latin typeface="Inter Medium"/>
                <a:cs typeface="Times New Roman"/>
              </a:rPr>
              <a:t> %</a:t>
            </a:r>
            <a:r>
              <a:rPr lang="en-US" sz="1600">
                <a:latin typeface="Inter Medium"/>
                <a:cs typeface="Times New Roman"/>
              </a:rPr>
              <a:t>. </a:t>
            </a:r>
            <a:r>
              <a:rPr lang="en-US" sz="1600" err="1">
                <a:latin typeface="Inter Medium"/>
                <a:cs typeface="Times New Roman"/>
              </a:rPr>
              <a:t>BioCycle</a:t>
            </a:r>
            <a:r>
              <a:rPr lang="en-US" sz="1600">
                <a:latin typeface="Inter Medium"/>
                <a:cs typeface="Times New Roman"/>
              </a:rPr>
              <a:t>. </a:t>
            </a:r>
          </a:p>
          <a:p>
            <a:pPr lvl="1"/>
            <a:r>
              <a:rPr lang="en-US" sz="1600">
                <a:latin typeface="Inter Medium"/>
                <a:cs typeface="Times New Roman"/>
                <a:hlinkClick r:id="rId3"/>
              </a:rPr>
              <a:t>https://www.biocycle.net/compost-facility-planning-cost/</a:t>
            </a:r>
            <a:endParaRPr lang="en-US" sz="1600">
              <a:cs typeface="Times New Roman"/>
            </a:endParaRPr>
          </a:p>
          <a:p>
            <a:r>
              <a:rPr lang="en-US" sz="1600" err="1">
                <a:latin typeface="Inter Medium"/>
                <a:cs typeface="Times New Roman"/>
              </a:rPr>
              <a:t>Reingewirtz</a:t>
            </a:r>
            <a:r>
              <a:rPr lang="en-US" sz="1600">
                <a:latin typeface="Inter Medium"/>
                <a:cs typeface="Times New Roman"/>
              </a:rPr>
              <a:t>, S. (n.d.). </a:t>
            </a:r>
            <a:r>
              <a:rPr lang="en-US" sz="1600" i="1">
                <a:latin typeface="Inter Medium"/>
                <a:cs typeface="Times New Roman"/>
              </a:rPr>
              <a:t>Puente Hills Material Recovery Facility. photograph, Puente Hills Material Recovery Facility. </a:t>
            </a:r>
            <a:endParaRPr lang="en-US" sz="1600" i="1">
              <a:cs typeface="Times New Roman"/>
            </a:endParaRPr>
          </a:p>
          <a:p>
            <a:pPr lvl="1"/>
            <a:r>
              <a:rPr lang="en-US" sz="1600">
                <a:latin typeface="Inter Medium"/>
                <a:cs typeface="Times New Roman"/>
                <a:hlinkClick r:id="rId4"/>
              </a:rPr>
              <a:t>https://www.dailynews.com/2018/02/20/heres-how-food-waste-at-uci-some-supermarkets-is-being-converted-into-electricity/</a:t>
            </a:r>
            <a:endParaRPr lang="en-US" sz="1600">
              <a:cs typeface="Times New Roman"/>
            </a:endParaRPr>
          </a:p>
          <a:p>
            <a:pPr lvl="1"/>
            <a:endParaRPr lang="en-US" sz="1600">
              <a:cs typeface="Times New Roman"/>
            </a:endParaRPr>
          </a:p>
          <a:p>
            <a:endParaRPr lang="en-US" sz="1600">
              <a:cs typeface="Times New Roman"/>
            </a:endParaRPr>
          </a:p>
          <a:p>
            <a:endParaRPr lang="en-US" sz="1600">
              <a:cs typeface="Times New Roman"/>
            </a:endParaRPr>
          </a:p>
          <a:p>
            <a:endParaRPr lang="en-US" i="1">
              <a:cs typeface="Times New Roman"/>
            </a:endParaRPr>
          </a:p>
          <a:p>
            <a:endParaRPr lang="en-US" sz="2100">
              <a:latin typeface="Times New Roman"/>
              <a:cs typeface="Segoe UI"/>
            </a:endParaRPr>
          </a:p>
          <a:p>
            <a:endParaRPr lang="en-US">
              <a:cs typeface="Segoe UI"/>
            </a:endParaRPr>
          </a:p>
          <a:p>
            <a:endParaRPr lang="en-US">
              <a:cs typeface="Segoe UI"/>
            </a:endParaRPr>
          </a:p>
          <a:p>
            <a:endParaRPr lang="en-US">
              <a:cs typeface="Segoe UI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66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26AC33-9B60-D162-526D-4371124576B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lIns="91440" tIns="45720" rIns="91440" bIns="45720" anchor="t">
            <a:normAutofit/>
          </a:bodyPr>
          <a:lstStyle/>
          <a:p>
            <a:endParaRPr lang="en-US"/>
          </a:p>
          <a:p>
            <a:pPr lvl="1"/>
            <a:endParaRPr lang="en-US">
              <a:latin typeface="Inter Medium"/>
            </a:endParaRPr>
          </a:p>
          <a:p>
            <a:pPr lvl="1"/>
            <a:endParaRPr lang="en-US">
              <a:latin typeface="Inter Medium"/>
            </a:endParaRPr>
          </a:p>
          <a:p>
            <a:pPr marL="457200" lvl="1" indent="0">
              <a:buNone/>
            </a:pPr>
            <a:r>
              <a:rPr lang="en-US">
                <a:latin typeface="Inter Medium"/>
              </a:rPr>
              <a:t> </a:t>
            </a:r>
          </a:p>
          <a:p>
            <a:pPr marL="914400" lvl="2" indent="0">
              <a:buNone/>
            </a:pPr>
            <a:endParaRPr lang="en-US"/>
          </a:p>
          <a:p>
            <a:pPr lvl="3"/>
            <a:endParaRPr lang="en-US"/>
          </a:p>
          <a:p>
            <a:pPr marL="914400" lvl="2" indent="0">
              <a:buNone/>
            </a:pPr>
            <a:endParaRPr lang="en-US">
              <a:latin typeface="Inter Medium"/>
            </a:endParaRPr>
          </a:p>
          <a:p>
            <a:pPr marL="914400" lvl="2" indent="0">
              <a:buNone/>
            </a:pPr>
            <a:r>
              <a:rPr lang="en-US">
                <a:latin typeface="Inter Medium"/>
              </a:rPr>
              <a:t> </a:t>
            </a:r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endParaRPr lang="en-US"/>
          </a:p>
          <a:p>
            <a:pPr lvl="2"/>
            <a:endParaRPr lang="en-US"/>
          </a:p>
          <a:p>
            <a:pPr marL="914400" lvl="2" indent="0">
              <a:buNone/>
            </a:pPr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09DE67-5820-0BF1-2837-FD74F4EF3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Inter Black"/>
              </a:rPr>
              <a:t>Food Waste</a:t>
            </a:r>
            <a:endParaRPr lang="en-US"/>
          </a:p>
        </p:txBody>
      </p:sp>
      <p:pic>
        <p:nvPicPr>
          <p:cNvPr id="4" name="Picture 3" descr="Food waste is sorted at the Puente Hills Material Recovery Facility on Thursday, Feb. 15, 2017. The waste is turned into a slurry and digested along with the treatment of waste water. Los Angeles County produces around 4,000 tons per day of food waste. (Photo by Sarah Reingewirtz, Pasadena Star-News/SCNG)">
            <a:extLst>
              <a:ext uri="{FF2B5EF4-FFF2-40B4-BE49-F238E27FC236}">
                <a16:creationId xmlns:a16="http://schemas.microsoft.com/office/drawing/2014/main" id="{8C0482EE-97E7-54C9-A8CF-FEF844932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8788" y="1390398"/>
            <a:ext cx="6905767" cy="45662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F0C03C-9B56-A967-755B-12F6BEE42993}"/>
              </a:ext>
            </a:extLst>
          </p:cNvPr>
          <p:cNvSpPr txBox="1"/>
          <p:nvPr/>
        </p:nvSpPr>
        <p:spPr>
          <a:xfrm>
            <a:off x="2473362" y="6046084"/>
            <a:ext cx="6792035" cy="2562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>
                <a:latin typeface="Times New Roman"/>
                <a:cs typeface="Times New Roman"/>
              </a:rPr>
              <a:t>Photo by </a:t>
            </a:r>
            <a:r>
              <a:rPr lang="en-US" sz="1050">
                <a:solidFill>
                  <a:srgbClr val="5D5B5A"/>
                </a:solidFill>
                <a:latin typeface="Times New Roman"/>
                <a:cs typeface="Helvetica"/>
              </a:rPr>
              <a:t>Sarah </a:t>
            </a:r>
            <a:r>
              <a:rPr lang="en-US" sz="1050" err="1">
                <a:solidFill>
                  <a:srgbClr val="5D5B5A"/>
                </a:solidFill>
                <a:latin typeface="Times New Roman"/>
                <a:cs typeface="Helvetica"/>
              </a:rPr>
              <a:t>Reingewirtz</a:t>
            </a:r>
            <a:r>
              <a:rPr lang="en-US" sz="1050">
                <a:solidFill>
                  <a:srgbClr val="5D5B5A"/>
                </a:solidFill>
                <a:latin typeface="Times New Roman"/>
                <a:cs typeface="Helvetica"/>
              </a:rPr>
              <a:t>, Sourced from Los Angeles Daily News</a:t>
            </a:r>
            <a:endParaRPr lang="en-US" sz="105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90057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60684D5-78E3-0C02-41C4-6CC66691C4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0112" y="1435132"/>
            <a:ext cx="11123658" cy="4554782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dirty="0">
                <a:latin typeface="Inter Medium"/>
              </a:rPr>
              <a:t>Data was pulled from October 2023.</a:t>
            </a:r>
          </a:p>
          <a:p>
            <a:r>
              <a:rPr lang="en-US" dirty="0">
                <a:latin typeface="Inter Medium"/>
              </a:rPr>
              <a:t>Average amount of food delivered per day was 534 lbs.</a:t>
            </a:r>
          </a:p>
          <a:p>
            <a:r>
              <a:rPr lang="en-US" dirty="0">
                <a:latin typeface="Inter Medium"/>
              </a:rPr>
              <a:t>Limited data suggested 175lbs (vegetable clippings) wasted per day.</a:t>
            </a:r>
          </a:p>
          <a:p>
            <a:r>
              <a:rPr lang="en-US" dirty="0">
                <a:latin typeface="Inter Medium"/>
              </a:rPr>
              <a:t>$1.75/</a:t>
            </a:r>
            <a:r>
              <a:rPr lang="en-US" dirty="0" err="1">
                <a:latin typeface="Inter Medium"/>
              </a:rPr>
              <a:t>lb</a:t>
            </a:r>
            <a:r>
              <a:rPr lang="en-US" dirty="0">
                <a:latin typeface="Inter Medium"/>
              </a:rPr>
              <a:t>/day which equals $305/day.</a:t>
            </a:r>
          </a:p>
          <a:p>
            <a:r>
              <a:rPr lang="en-US" dirty="0">
                <a:latin typeface="Inter Medium"/>
              </a:rPr>
              <a:t>$9,455 thrown away in October 2023.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3C28F42-7251-DB69-ADD7-578E6701D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Inter Black"/>
              </a:rPr>
              <a:t>Current Waste</a:t>
            </a:r>
            <a:endParaRPr lang="en-US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CA63D6B-EAF2-0466-6105-BB1253E3A3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6055113"/>
              </p:ext>
            </p:extLst>
          </p:nvPr>
        </p:nvGraphicFramePr>
        <p:xfrm>
          <a:off x="660112" y="3433330"/>
          <a:ext cx="5022273" cy="3101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C8E4813-AEE5-9315-8C5C-961F60F96DCF}"/>
              </a:ext>
            </a:extLst>
          </p:cNvPr>
          <p:cNvSpPr txBox="1"/>
          <p:nvPr/>
        </p:nvSpPr>
        <p:spPr>
          <a:xfrm>
            <a:off x="5357405" y="3765791"/>
            <a:ext cx="112732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$9,455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D4DF08-4D5A-EDD4-BAC4-47902A552E96}"/>
              </a:ext>
            </a:extLst>
          </p:cNvPr>
          <p:cNvSpPr txBox="1"/>
          <p:nvPr/>
        </p:nvSpPr>
        <p:spPr>
          <a:xfrm>
            <a:off x="1495990" y="3944841"/>
            <a:ext cx="7241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~33%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D6B824C7-521D-009F-D6A3-06A5197376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1810429"/>
              </p:ext>
            </p:extLst>
          </p:nvPr>
        </p:nvGraphicFramePr>
        <p:xfrm>
          <a:off x="4701747" y="3448737"/>
          <a:ext cx="5017698" cy="3088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12511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3284EF-F69A-20C4-1FF7-D42EBD2C9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Inter Black"/>
              </a:rPr>
              <a:t>Money Lost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DD32EB-2A1F-35B7-EF22-87FAD16E523E}"/>
              </a:ext>
            </a:extLst>
          </p:cNvPr>
          <p:cNvSpPr txBox="1"/>
          <p:nvPr/>
        </p:nvSpPr>
        <p:spPr>
          <a:xfrm>
            <a:off x="2884818" y="2770695"/>
            <a:ext cx="6760921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8000"/>
              <a:t>$75,744/year</a:t>
            </a:r>
          </a:p>
        </p:txBody>
      </p:sp>
    </p:spTree>
    <p:extLst>
      <p:ext uri="{BB962C8B-B14F-4D97-AF65-F5344CB8AC3E}">
        <p14:creationId xmlns:p14="http://schemas.microsoft.com/office/powerpoint/2010/main" val="2294969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3D1B8D5-9635-6355-8530-15587482C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446" y="318524"/>
            <a:ext cx="3303638" cy="140247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3000">
                <a:latin typeface="+mj-lt"/>
                <a:ea typeface="+mj-ea"/>
                <a:cs typeface="+mj-cs"/>
              </a:rPr>
              <a:t>Solutions to Reducing Waste &amp; Associated Costs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7B3944D-AFEE-FEA8-311C-23DD658C2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950" y="2264654"/>
            <a:ext cx="4295215" cy="289405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latin typeface="+mn-lt"/>
                <a:ea typeface="+mn-ea"/>
                <a:cs typeface="+mn-cs"/>
              </a:rPr>
              <a:t>Purchasing of a Composter</a:t>
            </a:r>
          </a:p>
          <a:p>
            <a:pPr marL="457200" lvl="1" indent="0">
              <a:buNone/>
            </a:pPr>
            <a:endParaRPr lang="en-US" sz="2000">
              <a:latin typeface="+mn-lt"/>
              <a:ea typeface="+mn-ea"/>
              <a:cs typeface="+mn-cs"/>
            </a:endParaRPr>
          </a:p>
          <a:p>
            <a:pPr lvl="1"/>
            <a:r>
              <a:rPr lang="en-US" sz="2000">
                <a:latin typeface="+mn-lt"/>
                <a:ea typeface="+mn-ea"/>
                <a:cs typeface="+mn-cs"/>
              </a:rPr>
              <a:t>EF3010</a:t>
            </a:r>
          </a:p>
          <a:p>
            <a:pPr lvl="1"/>
            <a:r>
              <a:rPr lang="en-US" sz="2000">
                <a:latin typeface="+mn-lt"/>
                <a:ea typeface="+mn-ea"/>
                <a:cs typeface="+mn-cs"/>
              </a:rPr>
              <a:t>Base Price: $79,840</a:t>
            </a:r>
          </a:p>
          <a:p>
            <a:pPr lvl="1"/>
            <a:r>
              <a:rPr lang="en-US" sz="2000">
                <a:latin typeface="+mn-lt"/>
                <a:ea typeface="+mn-ea"/>
                <a:cs typeface="+mn-cs"/>
              </a:rPr>
              <a:t>7 days retention = 3.2 tons/day</a:t>
            </a:r>
          </a:p>
          <a:p>
            <a:pPr lvl="1"/>
            <a:r>
              <a:rPr lang="en-US" sz="2000">
                <a:latin typeface="+mn-lt"/>
                <a:ea typeface="+mn-ea"/>
                <a:cs typeface="+mn-cs"/>
              </a:rPr>
              <a:t>Highest volume of compost</a:t>
            </a:r>
          </a:p>
          <a:p>
            <a:pPr lvl="1"/>
            <a:endParaRPr lang="en-US" sz="2000">
              <a:latin typeface="+mn-lt"/>
              <a:ea typeface="+mn-ea"/>
              <a:cs typeface="+mn-cs"/>
            </a:endParaRPr>
          </a:p>
          <a:p>
            <a:pPr lvl="1"/>
            <a:endParaRPr lang="en-US" sz="2000">
              <a:latin typeface="+mn-lt"/>
              <a:ea typeface="+mn-ea"/>
              <a:cs typeface="+mn-cs"/>
            </a:endParaRPr>
          </a:p>
          <a:p>
            <a:pPr lvl="1"/>
            <a:endParaRPr lang="en-US" sz="2000">
              <a:latin typeface="+mn-lt"/>
              <a:ea typeface="+mn-ea"/>
              <a:cs typeface="+mn-cs"/>
            </a:endParaRPr>
          </a:p>
          <a:p>
            <a:pPr lvl="1"/>
            <a:endParaRPr lang="en-US" sz="2000"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340358-3057-EF1B-B56C-5217882B72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6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102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22DE9F26-BBCA-1439-4217-8BE76B55376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03268" y="998876"/>
            <a:ext cx="9370067" cy="4854605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8607151-57E3-776C-48DE-C6C005CD9B8A}"/>
              </a:ext>
            </a:extLst>
          </p:cNvPr>
          <p:cNvSpPr/>
          <p:nvPr/>
        </p:nvSpPr>
        <p:spPr>
          <a:xfrm>
            <a:off x="1979720" y="945608"/>
            <a:ext cx="3701989" cy="2972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0D4261-C677-DE72-D175-B25C07DE2A46}"/>
              </a:ext>
            </a:extLst>
          </p:cNvPr>
          <p:cNvSpPr txBox="1"/>
          <p:nvPr/>
        </p:nvSpPr>
        <p:spPr>
          <a:xfrm>
            <a:off x="1730182" y="1019141"/>
            <a:ext cx="3704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CWU Industrial Composter Financial Projections</a:t>
            </a:r>
          </a:p>
        </p:txBody>
      </p:sp>
    </p:spTree>
    <p:extLst>
      <p:ext uri="{BB962C8B-B14F-4D97-AF65-F5344CB8AC3E}">
        <p14:creationId xmlns:p14="http://schemas.microsoft.com/office/powerpoint/2010/main" val="4028493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08FAD9-1BD9-A1D4-29B0-13075EF23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Financial</a:t>
            </a: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Sheet Review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31B3A8-ED26-1D96-B0B4-0812FF302D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68228" y="717656"/>
            <a:ext cx="7193522" cy="5432494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>
              <a:latin typeface="+mn-lt"/>
              <a:ea typeface="+mn-ea"/>
              <a:cs typeface="+mn-cs"/>
            </a:endParaRPr>
          </a:p>
          <a:p>
            <a:r>
              <a:rPr lang="en-US" dirty="0">
                <a:latin typeface="+mn-lt"/>
                <a:ea typeface="+mn-ea"/>
                <a:cs typeface="+mn-cs"/>
              </a:rPr>
              <a:t>Cost of Composter Machine = $79,840K </a:t>
            </a:r>
          </a:p>
          <a:p>
            <a:r>
              <a:rPr lang="en-US" dirty="0">
                <a:latin typeface="+mn-lt"/>
                <a:ea typeface="+mn-ea"/>
                <a:cs typeface="+mn-cs"/>
              </a:rPr>
              <a:t>Market Value of compost fertilizer per </a:t>
            </a:r>
            <a:r>
              <a:rPr lang="en-US" dirty="0" err="1">
                <a:latin typeface="+mn-lt"/>
                <a:ea typeface="+mn-ea"/>
                <a:cs typeface="+mn-cs"/>
              </a:rPr>
              <a:t>lb</a:t>
            </a:r>
            <a:r>
              <a:rPr lang="en-US" dirty="0">
                <a:latin typeface="+mn-lt"/>
                <a:ea typeface="+mn-ea"/>
                <a:cs typeface="+mn-cs"/>
              </a:rPr>
              <a:t> = $2 to $ 5 per </a:t>
            </a:r>
            <a:r>
              <a:rPr lang="en-US" dirty="0" err="1">
                <a:latin typeface="+mn-lt"/>
                <a:ea typeface="+mn-ea"/>
                <a:cs typeface="+mn-cs"/>
              </a:rPr>
              <a:t>lb</a:t>
            </a:r>
            <a:endParaRPr lang="en-US" dirty="0">
              <a:latin typeface="+mn-lt"/>
              <a:ea typeface="+mn-ea"/>
              <a:cs typeface="+mn-cs"/>
            </a:endParaRPr>
          </a:p>
          <a:p>
            <a:r>
              <a:rPr lang="en-US" dirty="0">
                <a:latin typeface="+mn-lt"/>
                <a:ea typeface="+mn-ea"/>
                <a:cs typeface="+mn-cs"/>
              </a:rPr>
              <a:t>Food Waste per Day= 175lbs </a:t>
            </a:r>
          </a:p>
          <a:p>
            <a:r>
              <a:rPr lang="en-US" dirty="0">
                <a:latin typeface="+mn-lt"/>
                <a:ea typeface="+mn-ea"/>
                <a:cs typeface="+mn-cs"/>
              </a:rPr>
              <a:t>Revenue per year= $13,562</a:t>
            </a:r>
            <a:endParaRPr lang="en-US" dirty="0">
              <a:highlight>
                <a:srgbClr val="FFFF00"/>
              </a:highlight>
              <a:latin typeface="+mn-lt"/>
              <a:ea typeface="+mn-ea"/>
              <a:cs typeface="+mn-cs"/>
            </a:endParaRPr>
          </a:p>
          <a:p>
            <a:r>
              <a:rPr lang="en-US" dirty="0">
                <a:latin typeface="+mn-lt"/>
                <a:ea typeface="+mn-ea"/>
                <a:cs typeface="+mn-cs"/>
              </a:rPr>
              <a:t>Cost of monthly expense of infrastructure </a:t>
            </a:r>
            <a:endParaRPr lang="en-US" dirty="0">
              <a:ea typeface="+mn-ea"/>
              <a:cs typeface="+mn-cs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latin typeface="+mn-lt"/>
                <a:ea typeface="+mn-ea"/>
                <a:cs typeface="+mn-cs"/>
              </a:rPr>
              <a:t>Packaging cost</a:t>
            </a:r>
            <a:endParaRPr lang="en-US" dirty="0">
              <a:ea typeface="+mn-ea"/>
              <a:cs typeface="+mn-cs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latin typeface="+mn-lt"/>
                <a:ea typeface="+mn-ea"/>
                <a:cs typeface="+mn-cs"/>
              </a:rPr>
              <a:t>Licensing cost</a:t>
            </a:r>
            <a:r>
              <a:rPr lang="en-US" dirty="0">
                <a:latin typeface="Inter Medium"/>
              </a:rPr>
              <a:t> 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latin typeface="Inter Medium"/>
              </a:rPr>
              <a:t>Energy cost  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latin typeface="Inter Medium"/>
              </a:rPr>
              <a:t>Employee cost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latin typeface="Inter Medium"/>
              </a:rPr>
              <a:t>Insurance cost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latin typeface="Inter Medium"/>
              </a:rPr>
              <a:t>Water cost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latin typeface="Inter Medium"/>
              </a:rPr>
              <a:t>Technology cost</a:t>
            </a:r>
            <a:endParaRPr lang="en-US" dirty="0"/>
          </a:p>
          <a:p>
            <a:pPr marL="0" indent="0">
              <a:buNone/>
            </a:pPr>
            <a:endParaRPr lang="en-US" dirty="0">
              <a:latin typeface="+mn-lt"/>
              <a:ea typeface="+mn-ea"/>
              <a:cs typeface="+mn-cs"/>
            </a:endParaRPr>
          </a:p>
          <a:p>
            <a:endParaRPr lang="en-US" dirty="0">
              <a:latin typeface="+mn-lt"/>
              <a:ea typeface="+mn-ea"/>
              <a:cs typeface="+mn-cs"/>
            </a:endParaRPr>
          </a:p>
          <a:p>
            <a:endParaRPr lang="en-US" dirty="0">
              <a:latin typeface="+mn-lt"/>
              <a:ea typeface="+mn-ea"/>
              <a:cs typeface="+mn-cs"/>
            </a:endParaRPr>
          </a:p>
          <a:p>
            <a:endParaRPr lang="en-US" dirty="0">
              <a:latin typeface="+mn-lt"/>
              <a:ea typeface="+mn-ea"/>
              <a:cs typeface="+mn-cs"/>
            </a:endParaRPr>
          </a:p>
          <a:p>
            <a:endParaRPr lang="en-US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9695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30" name="Content Placeholder 1">
            <a:extLst>
              <a:ext uri="{FF2B5EF4-FFF2-40B4-BE49-F238E27FC236}">
                <a16:creationId xmlns:a16="http://schemas.microsoft.com/office/drawing/2014/main" id="{33844774-4716-F666-B3C1-254F09B027F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67819949"/>
              </p:ext>
            </p:extLst>
          </p:nvPr>
        </p:nvGraphicFramePr>
        <p:xfrm>
          <a:off x="427121" y="1369794"/>
          <a:ext cx="5510258" cy="4554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77175282-AAA7-FBB3-5193-BB2B47D99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Inter Black"/>
              </a:rPr>
              <a:t>Conclusion</a:t>
            </a:r>
            <a:endParaRPr lang="en-US"/>
          </a:p>
        </p:txBody>
      </p:sp>
      <p:pic>
        <p:nvPicPr>
          <p:cNvPr id="1026" name="Picture 2" descr="Free Stock Photo of A green sprout growing out of dirt | Download Free  Images and Free Illustrations">
            <a:extLst>
              <a:ext uri="{FF2B5EF4-FFF2-40B4-BE49-F238E27FC236}">
                <a16:creationId xmlns:a16="http://schemas.microsoft.com/office/drawing/2014/main" id="{90465E5F-A185-4CA9-F218-A6062DD82C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2" r="22336" b="3852"/>
          <a:stretch/>
        </p:blipFill>
        <p:spPr bwMode="auto">
          <a:xfrm>
            <a:off x="6095999" y="0"/>
            <a:ext cx="6096001" cy="5822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5DE8D9-E6B3-7C93-2F68-1054F12AF44C}"/>
              </a:ext>
            </a:extLst>
          </p:cNvPr>
          <p:cNvSpPr txBox="1"/>
          <p:nvPr/>
        </p:nvSpPr>
        <p:spPr>
          <a:xfrm>
            <a:off x="6095999" y="5862696"/>
            <a:ext cx="13580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Creative Commons Stock Photo</a:t>
            </a:r>
          </a:p>
        </p:txBody>
      </p:sp>
    </p:spTree>
    <p:extLst>
      <p:ext uri="{BB962C8B-B14F-4D97-AF65-F5344CB8AC3E}">
        <p14:creationId xmlns:p14="http://schemas.microsoft.com/office/powerpoint/2010/main" val="3496200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A847B0-939E-9F97-556A-6D84487329E0}"/>
              </a:ext>
            </a:extLst>
          </p:cNvPr>
          <p:cNvSpPr txBox="1"/>
          <p:nvPr/>
        </p:nvSpPr>
        <p:spPr>
          <a:xfrm>
            <a:off x="167899" y="51661"/>
            <a:ext cx="382291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0">
                <a:solidFill>
                  <a:schemeClr val="bg1"/>
                </a:solidFill>
              </a:rPr>
              <a:t>Q &amp; A </a:t>
            </a:r>
          </a:p>
        </p:txBody>
      </p:sp>
    </p:spTree>
    <p:extLst>
      <p:ext uri="{BB962C8B-B14F-4D97-AF65-F5344CB8AC3E}">
        <p14:creationId xmlns:p14="http://schemas.microsoft.com/office/powerpoint/2010/main" val="2363385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WU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A30F32"/>
      </a:accent1>
      <a:accent2>
        <a:srgbClr val="000000"/>
      </a:accent2>
      <a:accent3>
        <a:srgbClr val="8B0025"/>
      </a:accent3>
      <a:accent4>
        <a:srgbClr val="F1E5C3"/>
      </a:accent4>
      <a:accent5>
        <a:srgbClr val="4C879E"/>
      </a:accent5>
      <a:accent6>
        <a:srgbClr val="FFD632"/>
      </a:accent6>
      <a:hlink>
        <a:srgbClr val="4C879E"/>
      </a:hlink>
      <a:folHlink>
        <a:srgbClr val="B4D0DB"/>
      </a:folHlink>
    </a:clrScheme>
    <a:fontScheme name="CWU fonts">
      <a:majorFont>
        <a:latin typeface="Inter Black"/>
        <a:ea typeface=""/>
        <a:cs typeface=""/>
      </a:majorFont>
      <a:minorFont>
        <a:latin typeface="Inter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126335d-f2d8-49fc-b87c-a80b2f4c61a3">
      <Terms xmlns="http://schemas.microsoft.com/office/infopath/2007/PartnerControls"/>
    </lcf76f155ced4ddcb4097134ff3c332f>
    <TaxCatchAll xmlns="15e7e412-a4e5-499c-8287-f7690b4f394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9CD4F2866B674286EB73CA29949752" ma:contentTypeVersion="10" ma:contentTypeDescription="Create a new document." ma:contentTypeScope="" ma:versionID="f56800681f414eb76a22f01cdb19baec">
  <xsd:schema xmlns:xsd="http://www.w3.org/2001/XMLSchema" xmlns:xs="http://www.w3.org/2001/XMLSchema" xmlns:p="http://schemas.microsoft.com/office/2006/metadata/properties" xmlns:ns2="f126335d-f2d8-49fc-b87c-a80b2f4c61a3" xmlns:ns3="15e7e412-a4e5-499c-8287-f7690b4f3945" targetNamespace="http://schemas.microsoft.com/office/2006/metadata/properties" ma:root="true" ma:fieldsID="61cb8dcf236b228086f055fb89a0237b" ns2:_="" ns3:_="">
    <xsd:import namespace="f126335d-f2d8-49fc-b87c-a80b2f4c61a3"/>
    <xsd:import namespace="15e7e412-a4e5-499c-8287-f7690b4f39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26335d-f2d8-49fc-b87c-a80b2f4c61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3fd73a3d-4756-4a3f-aa93-4c7d32cd113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e7e412-a4e5-499c-8287-f7690b4f394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4ce494f3-ae11-4b68-86d0-430256dcd9ef}" ma:internalName="TaxCatchAll" ma:showField="CatchAllData" ma:web="15e7e412-a4e5-499c-8287-f7690b4f394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BD7253-2871-47DD-B25F-0D361E59FF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1BD188-7453-4E3F-9E29-B61EBFC5EAA8}">
  <ds:schemaRefs>
    <ds:schemaRef ds:uri="15e7e412-a4e5-499c-8287-f7690b4f3945"/>
    <ds:schemaRef ds:uri="f126335d-f2d8-49fc-b87c-a80b2f4c61a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3307E7D-0BB4-444C-88E2-C1E945F92347}">
  <ds:schemaRefs>
    <ds:schemaRef ds:uri="15e7e412-a4e5-499c-8287-f7690b4f3945"/>
    <ds:schemaRef ds:uri="f126335d-f2d8-49fc-b87c-a80b2f4c61a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621</Words>
  <Application>Microsoft Office PowerPoint</Application>
  <PresentationFormat>Widescreen</PresentationFormat>
  <Paragraphs>107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Courier New</vt:lpstr>
      <vt:lpstr>Calibri</vt:lpstr>
      <vt:lpstr>Inter Semi Bold</vt:lpstr>
      <vt:lpstr>Courier New,monospace</vt:lpstr>
      <vt:lpstr>Inter</vt:lpstr>
      <vt:lpstr>Inter Medium</vt:lpstr>
      <vt:lpstr>Segoe UI</vt:lpstr>
      <vt:lpstr>Inter Black</vt:lpstr>
      <vt:lpstr>Arial</vt:lpstr>
      <vt:lpstr>Times New Roman</vt:lpstr>
      <vt:lpstr>Office Theme</vt:lpstr>
      <vt:lpstr>CWU Dining Services Food Waste Compost Project  </vt:lpstr>
      <vt:lpstr>Food Waste</vt:lpstr>
      <vt:lpstr>Current Waste</vt:lpstr>
      <vt:lpstr>Money Lost</vt:lpstr>
      <vt:lpstr>Solutions to Reducing Waste &amp; Associated Costs</vt:lpstr>
      <vt:lpstr>PowerPoint Presentation</vt:lpstr>
      <vt:lpstr>Financial Sheet Review</vt:lpstr>
      <vt:lpstr>Conclusion</vt:lpstr>
      <vt:lpstr>PowerPoint Presentation</vt:lpstr>
      <vt:lpstr>References 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Campbell</dc:creator>
  <cp:lastModifiedBy>Gretchen Lohse</cp:lastModifiedBy>
  <cp:revision>12</cp:revision>
  <dcterms:created xsi:type="dcterms:W3CDTF">2023-02-03T19:31:04Z</dcterms:created>
  <dcterms:modified xsi:type="dcterms:W3CDTF">2024-03-05T16:41:59Z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0x010100699CD4F2866B674286EB73CA29949752</vt:lpwstr>
  </property>
</Properties>
</file>

<file path=docProps/thumbnail.jpeg>
</file>